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37.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38.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39.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notesSlides/notesSlide40.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notesSlides/notesSlide41.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notesSlides/notesSlide42.xml" ContentType="application/vnd.openxmlformats-officedocument.presentationml.notesSl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notesSlides/notesSlide43.xml" ContentType="application/vnd.openxmlformats-officedocument.presentationml.notesSl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notesSlides/notesSlide44.xml" ContentType="application/vnd.openxmlformats-officedocument.presentationml.notesSl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notesSlides/notesSlide45.xml" ContentType="application/vnd.openxmlformats-officedocument.presentationml.notesSlide+xml"/>
  <Override PartName="/ppt/charts/chart19.xml" ContentType="application/vnd.openxmlformats-officedocument.drawingml.chart+xml"/>
  <Override PartName="/ppt/theme/themeOverride19.xml" ContentType="application/vnd.openxmlformats-officedocument.themeOverride+xml"/>
  <Override PartName="/ppt/charts/chart20.xml" ContentType="application/vnd.openxmlformats-officedocument.drawingml.chart+xml"/>
  <Override PartName="/ppt/theme/themeOverride20.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21.xml" ContentType="application/vnd.openxmlformats-officedocument.drawingml.chart+xml"/>
  <Override PartName="/ppt/theme/themeOverride21.xml" ContentType="application/vnd.openxmlformats-officedocument.themeOverride+xml"/>
  <Override PartName="/ppt/charts/chart22.xml" ContentType="application/vnd.openxmlformats-officedocument.drawingml.chart+xml"/>
  <Override PartName="/ppt/theme/themeOverride22.xml" ContentType="application/vnd.openxmlformats-officedocument.themeOverride+xml"/>
  <Override PartName="/ppt/charts/chart23.xml" ContentType="application/vnd.openxmlformats-officedocument.drawingml.chart+xml"/>
  <Override PartName="/ppt/theme/themeOverride23.xml" ContentType="application/vnd.openxmlformats-officedocument.themeOverride+xml"/>
  <Override PartName="/ppt/charts/chart24.xml" ContentType="application/vnd.openxmlformats-officedocument.drawingml.chart+xml"/>
  <Override PartName="/ppt/theme/themeOverride2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31" r:id="rId1"/>
  </p:sldMasterIdLst>
  <p:notesMasterIdLst>
    <p:notesMasterId r:id="rId56"/>
  </p:notesMasterIdLst>
  <p:handoutMasterIdLst>
    <p:handoutMasterId r:id="rId57"/>
  </p:handoutMasterIdLst>
  <p:sldIdLst>
    <p:sldId id="256" r:id="rId2"/>
    <p:sldId id="257" r:id="rId3"/>
    <p:sldId id="259" r:id="rId4"/>
    <p:sldId id="316" r:id="rId5"/>
    <p:sldId id="269" r:id="rId6"/>
    <p:sldId id="260" r:id="rId7"/>
    <p:sldId id="270" r:id="rId8"/>
    <p:sldId id="271" r:id="rId9"/>
    <p:sldId id="318" r:id="rId10"/>
    <p:sldId id="320" r:id="rId11"/>
    <p:sldId id="319" r:id="rId12"/>
    <p:sldId id="317" r:id="rId13"/>
    <p:sldId id="261" r:id="rId14"/>
    <p:sldId id="321" r:id="rId15"/>
    <p:sldId id="266" r:id="rId16"/>
    <p:sldId id="322" r:id="rId17"/>
    <p:sldId id="273" r:id="rId18"/>
    <p:sldId id="278" r:id="rId19"/>
    <p:sldId id="275" r:id="rId20"/>
    <p:sldId id="274" r:id="rId21"/>
    <p:sldId id="279" r:id="rId22"/>
    <p:sldId id="280" r:id="rId23"/>
    <p:sldId id="281" r:id="rId24"/>
    <p:sldId id="287" r:id="rId25"/>
    <p:sldId id="289" r:id="rId26"/>
    <p:sldId id="291" r:id="rId27"/>
    <p:sldId id="294" r:id="rId28"/>
    <p:sldId id="296" r:id="rId29"/>
    <p:sldId id="295" r:id="rId30"/>
    <p:sldId id="288" r:id="rId31"/>
    <p:sldId id="293" r:id="rId32"/>
    <p:sldId id="290" r:id="rId33"/>
    <p:sldId id="292" r:id="rId34"/>
    <p:sldId id="262" r:id="rId35"/>
    <p:sldId id="310" r:id="rId36"/>
    <p:sldId id="304" r:id="rId37"/>
    <p:sldId id="305" r:id="rId38"/>
    <p:sldId id="306" r:id="rId39"/>
    <p:sldId id="307" r:id="rId40"/>
    <p:sldId id="308" r:id="rId41"/>
    <p:sldId id="309" r:id="rId42"/>
    <p:sldId id="323" r:id="rId43"/>
    <p:sldId id="324" r:id="rId44"/>
    <p:sldId id="325" r:id="rId45"/>
    <p:sldId id="303" r:id="rId46"/>
    <p:sldId id="263" r:id="rId47"/>
    <p:sldId id="299" r:id="rId48"/>
    <p:sldId id="300" r:id="rId49"/>
    <p:sldId id="258" r:id="rId50"/>
    <p:sldId id="264" r:id="rId51"/>
    <p:sldId id="326" r:id="rId52"/>
    <p:sldId id="267" r:id="rId53"/>
    <p:sldId id="297" r:id="rId54"/>
    <p:sldId id="302" r:id="rId55"/>
  </p:sldIdLst>
  <p:sldSz cx="12192000" cy="6858000"/>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CF8B955-894A-4C40-8D34-87144E7C00B0}">
          <p14:sldIdLst>
            <p14:sldId id="256"/>
            <p14:sldId id="257"/>
          </p14:sldIdLst>
        </p14:section>
        <p14:section name="Motivation" id="{4A57339E-D833-4968-9ADF-D1AD6B1161DC}">
          <p14:sldIdLst>
            <p14:sldId id="259"/>
            <p14:sldId id="316"/>
            <p14:sldId id="269"/>
          </p14:sldIdLst>
        </p14:section>
        <p14:section name="System Model" id="{0016D989-A777-490E-85FF-1A593676DF1B}">
          <p14:sldIdLst>
            <p14:sldId id="260"/>
            <p14:sldId id="270"/>
            <p14:sldId id="271"/>
            <p14:sldId id="318"/>
            <p14:sldId id="320"/>
            <p14:sldId id="319"/>
            <p14:sldId id="317"/>
          </p14:sldIdLst>
        </p14:section>
        <p14:section name="Analytical Model" id="{710D54E0-0A31-4FED-9C3C-8DAAE3577DC7}">
          <p14:sldIdLst>
            <p14:sldId id="261"/>
            <p14:sldId id="321"/>
            <p14:sldId id="266"/>
            <p14:sldId id="322"/>
            <p14:sldId id="273"/>
            <p14:sldId id="278"/>
            <p14:sldId id="275"/>
            <p14:sldId id="274"/>
            <p14:sldId id="279"/>
            <p14:sldId id="280"/>
            <p14:sldId id="281"/>
            <p14:sldId id="287"/>
            <p14:sldId id="289"/>
            <p14:sldId id="291"/>
            <p14:sldId id="294"/>
            <p14:sldId id="296"/>
            <p14:sldId id="295"/>
            <p14:sldId id="288"/>
            <p14:sldId id="293"/>
            <p14:sldId id="290"/>
            <p14:sldId id="292"/>
          </p14:sldIdLst>
        </p14:section>
        <p14:section name="Numerical Result" id="{E1C7940B-D6B0-451E-A48F-227E1BFB43C3}">
          <p14:sldIdLst>
            <p14:sldId id="262"/>
            <p14:sldId id="310"/>
            <p14:sldId id="304"/>
            <p14:sldId id="305"/>
            <p14:sldId id="306"/>
            <p14:sldId id="307"/>
            <p14:sldId id="308"/>
            <p14:sldId id="309"/>
            <p14:sldId id="323"/>
            <p14:sldId id="324"/>
            <p14:sldId id="325"/>
            <p14:sldId id="303"/>
          </p14:sldIdLst>
        </p14:section>
        <p14:section name="Conclusions and Future Works" id="{3BD8F97E-5A74-4E44-A573-CDE4BE7B251F}">
          <p14:sldIdLst>
            <p14:sldId id="263"/>
            <p14:sldId id="299"/>
            <p14:sldId id="300"/>
            <p14:sldId id="258"/>
            <p14:sldId id="264"/>
            <p14:sldId id="326"/>
            <p14:sldId id="267"/>
            <p14:sldId id="297"/>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5677" autoAdjust="0"/>
  </p:normalViewPr>
  <p:slideViewPr>
    <p:cSldViewPr snapToGrid="0">
      <p:cViewPr varScale="1">
        <p:scale>
          <a:sx n="74" d="100"/>
          <a:sy n="74" d="100"/>
        </p:scale>
        <p:origin x="1992" y="60"/>
      </p:cViewPr>
      <p:guideLst/>
    </p:cSldViewPr>
  </p:slideViewPr>
  <p:notesTextViewPr>
    <p:cViewPr>
      <p:scale>
        <a:sx n="3" d="2"/>
        <a:sy n="3" d="2"/>
      </p:scale>
      <p:origin x="0" y="0"/>
    </p:cViewPr>
  </p:notesTextViewPr>
  <p:notesViewPr>
    <p:cSldViewPr snapToGrid="0">
      <p:cViewPr varScale="1">
        <p:scale>
          <a:sx n="86" d="100"/>
          <a:sy n="86" d="100"/>
        </p:scale>
        <p:origin x="386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8.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9.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20.xml"/></Relationships>
</file>

<file path=ppt/charts/_rels/chart2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1.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22.xml"/></Relationships>
</file>

<file path=ppt/charts/_rels/chart23.xml.rels><?xml version="1.0" encoding="UTF-8" standalone="yes"?>
<Relationships xmlns="http://schemas.openxmlformats.org/package/2006/relationships"><Relationship Id="rId2" Type="http://schemas.openxmlformats.org/officeDocument/2006/relationships/oleObject" Target="../embeddings/oleObject2.bin"/><Relationship Id="rId1" Type="http://schemas.openxmlformats.org/officeDocument/2006/relationships/themeOverride" Target="../theme/themeOverride23.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24.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b'!$K$2:$K$6</c:f>
              <c:numCache>
                <c:formatCode>General</c:formatCode>
                <c:ptCount val="5"/>
                <c:pt idx="0">
                  <c:v>0.50571500000000003</c:v>
                </c:pt>
                <c:pt idx="1">
                  <c:v>0.33066600000000002</c:v>
                </c:pt>
                <c:pt idx="2">
                  <c:v>0.25290400000000002</c:v>
                </c:pt>
                <c:pt idx="3">
                  <c:v>0.21513199999999999</c:v>
                </c:pt>
                <c:pt idx="4">
                  <c:v>0.19468099999999999</c:v>
                </c:pt>
              </c:numCache>
            </c:numRef>
          </c:val>
          <c:smooth val="0"/>
          <c:extLst>
            <c:ext xmlns:c16="http://schemas.microsoft.com/office/drawing/2014/chart" uri="{C3380CC4-5D6E-409C-BE32-E72D297353CC}">
              <c16:uniqueId val="{00000000-EDEC-4AF8-8AD7-9DE2CFD5771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b'!$K$9:$K$13</c:f>
              <c:numCache>
                <c:formatCode>General</c:formatCode>
                <c:ptCount val="5"/>
                <c:pt idx="0">
                  <c:v>0.50585800000000003</c:v>
                </c:pt>
                <c:pt idx="1">
                  <c:v>0.33060299999999998</c:v>
                </c:pt>
                <c:pt idx="2">
                  <c:v>0.25284000000000001</c:v>
                </c:pt>
                <c:pt idx="3">
                  <c:v>0.215143</c:v>
                </c:pt>
                <c:pt idx="4">
                  <c:v>0.194628</c:v>
                </c:pt>
              </c:numCache>
            </c:numRef>
          </c:val>
          <c:smooth val="0"/>
          <c:extLst>
            <c:ext xmlns:c16="http://schemas.microsoft.com/office/drawing/2014/chart" uri="{C3380CC4-5D6E-409C-BE32-E72D297353CC}">
              <c16:uniqueId val="{00000001-EDEC-4AF8-8AD7-9DE2CFD5771B}"/>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b'!$AB$2:$AB$6</c:f>
              <c:numCache>
                <c:formatCode>General</c:formatCode>
                <c:ptCount val="5"/>
                <c:pt idx="0">
                  <c:v>0.94538599999999995</c:v>
                </c:pt>
                <c:pt idx="1">
                  <c:v>0.52318299999999995</c:v>
                </c:pt>
                <c:pt idx="2">
                  <c:v>0.34775</c:v>
                </c:pt>
                <c:pt idx="3">
                  <c:v>0.27197199999999999</c:v>
                </c:pt>
                <c:pt idx="4">
                  <c:v>0.233705</c:v>
                </c:pt>
              </c:numCache>
            </c:numRef>
          </c:val>
          <c:smooth val="0"/>
          <c:extLst>
            <c:ext xmlns:c16="http://schemas.microsoft.com/office/drawing/2014/chart" uri="{C3380CC4-5D6E-409C-BE32-E72D297353CC}">
              <c16:uniqueId val="{00000002-EDEC-4AF8-8AD7-9DE2CFD5771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b'!$AB$9:$AB$13</c:f>
              <c:numCache>
                <c:formatCode>General</c:formatCode>
                <c:ptCount val="5"/>
                <c:pt idx="0">
                  <c:v>0.94539899999999999</c:v>
                </c:pt>
                <c:pt idx="1">
                  <c:v>0.52322999999999997</c:v>
                </c:pt>
                <c:pt idx="2">
                  <c:v>0.34788599999999997</c:v>
                </c:pt>
                <c:pt idx="3">
                  <c:v>0.27189099999999999</c:v>
                </c:pt>
                <c:pt idx="4">
                  <c:v>0.23369500000000001</c:v>
                </c:pt>
              </c:numCache>
            </c:numRef>
          </c:val>
          <c:smooth val="0"/>
          <c:extLst>
            <c:ext xmlns:c16="http://schemas.microsoft.com/office/drawing/2014/chart" uri="{C3380CC4-5D6E-409C-BE32-E72D297353CC}">
              <c16:uniqueId val="{00000003-EDEC-4AF8-8AD7-9DE2CFD5771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ECF8-43A7-B36D-27C7EB12D3B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ECF8-43A7-B36D-27C7EB12D3B9}"/>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ECF8-43A7-B36D-27C7EB12D3B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ECF8-43A7-B36D-27C7EB12D3B9}"/>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ECF8-43A7-B36D-27C7EB12D3B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ECF8-43A7-B36D-27C7EB12D3B9}"/>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ECF8-43A7-B36D-27C7EB12D3B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ECF8-43A7-B36D-27C7EB12D3B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b'!$S$2:$S$6</c:f>
              <c:numCache>
                <c:formatCode>General</c:formatCode>
                <c:ptCount val="5"/>
                <c:pt idx="0">
                  <c:v>9.8923899999999995E-2</c:v>
                </c:pt>
                <c:pt idx="1">
                  <c:v>7.0057099999999997E-2</c:v>
                </c:pt>
                <c:pt idx="2">
                  <c:v>5.9650300000000003E-2</c:v>
                </c:pt>
                <c:pt idx="3">
                  <c:v>5.8813799999999999E-2</c:v>
                </c:pt>
                <c:pt idx="4">
                  <c:v>6.3465599999999997E-2</c:v>
                </c:pt>
              </c:numCache>
            </c:numRef>
          </c:val>
          <c:smooth val="0"/>
          <c:extLst>
            <c:ext xmlns:c16="http://schemas.microsoft.com/office/drawing/2014/chart" uri="{C3380CC4-5D6E-409C-BE32-E72D297353CC}">
              <c16:uniqueId val="{00000000-87D1-4464-BDEC-88A998EE0541}"/>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b'!$S$9:$S$13</c:f>
              <c:numCache>
                <c:formatCode>General</c:formatCode>
                <c:ptCount val="5"/>
                <c:pt idx="0">
                  <c:v>9.8994899999999997E-2</c:v>
                </c:pt>
                <c:pt idx="1">
                  <c:v>6.9908799999999993E-2</c:v>
                </c:pt>
                <c:pt idx="2">
                  <c:v>5.9665000000000003E-2</c:v>
                </c:pt>
                <c:pt idx="3">
                  <c:v>5.8774100000000003E-2</c:v>
                </c:pt>
                <c:pt idx="4">
                  <c:v>6.3476500000000005E-2</c:v>
                </c:pt>
              </c:numCache>
            </c:numRef>
          </c:val>
          <c:smooth val="0"/>
          <c:extLst>
            <c:ext xmlns:c16="http://schemas.microsoft.com/office/drawing/2014/chart" uri="{C3380CC4-5D6E-409C-BE32-E72D297353CC}">
              <c16:uniqueId val="{00000001-87D1-4464-BDEC-88A998EE0541}"/>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b'!$AC$2:$AC$6</c:f>
              <c:numCache>
                <c:formatCode>General</c:formatCode>
                <c:ptCount val="5"/>
                <c:pt idx="0">
                  <c:v>6.1011200000000002E-2</c:v>
                </c:pt>
                <c:pt idx="1">
                  <c:v>3.9619799999999997E-2</c:v>
                </c:pt>
                <c:pt idx="2">
                  <c:v>3.2148099999999999E-2</c:v>
                </c:pt>
                <c:pt idx="3">
                  <c:v>3.0831799999999999E-2</c:v>
                </c:pt>
                <c:pt idx="4">
                  <c:v>3.2712600000000001E-2</c:v>
                </c:pt>
              </c:numCache>
            </c:numRef>
          </c:val>
          <c:smooth val="0"/>
          <c:extLst>
            <c:ext xmlns:c16="http://schemas.microsoft.com/office/drawing/2014/chart" uri="{C3380CC4-5D6E-409C-BE32-E72D297353CC}">
              <c16:uniqueId val="{00000002-87D1-4464-BDEC-88A998EE0541}"/>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b'!$AC$9:$AC$13</c:f>
              <c:numCache>
                <c:formatCode>General</c:formatCode>
                <c:ptCount val="5"/>
                <c:pt idx="0">
                  <c:v>6.1025299999999998E-2</c:v>
                </c:pt>
                <c:pt idx="1">
                  <c:v>3.9603399999999997E-2</c:v>
                </c:pt>
                <c:pt idx="2">
                  <c:v>3.21677E-2</c:v>
                </c:pt>
                <c:pt idx="3">
                  <c:v>3.0802900000000001E-2</c:v>
                </c:pt>
                <c:pt idx="4">
                  <c:v>3.2713100000000002E-2</c:v>
                </c:pt>
              </c:numCache>
            </c:numRef>
          </c:val>
          <c:smooth val="0"/>
          <c:extLst>
            <c:ext xmlns:c16="http://schemas.microsoft.com/office/drawing/2014/chart" uri="{C3380CC4-5D6E-409C-BE32-E72D297353CC}">
              <c16:uniqueId val="{00000003-87D1-4464-BDEC-88A998EE0541}"/>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b'!$AM$2:$AM$6</c:f>
              <c:numCache>
                <c:formatCode>General</c:formatCode>
                <c:ptCount val="5"/>
                <c:pt idx="0">
                  <c:v>0.11155900000000001</c:v>
                </c:pt>
                <c:pt idx="1">
                  <c:v>8.0205299999999993E-2</c:v>
                </c:pt>
                <c:pt idx="2">
                  <c:v>6.8819099999999994E-2</c:v>
                </c:pt>
                <c:pt idx="3">
                  <c:v>6.8144999999999997E-2</c:v>
                </c:pt>
                <c:pt idx="4">
                  <c:v>7.3721200000000001E-2</c:v>
                </c:pt>
              </c:numCache>
            </c:numRef>
          </c:val>
          <c:smooth val="0"/>
          <c:extLst>
            <c:ext xmlns:c16="http://schemas.microsoft.com/office/drawing/2014/chart" uri="{C3380CC4-5D6E-409C-BE32-E72D297353CC}">
              <c16:uniqueId val="{00000004-87D1-4464-BDEC-88A998EE0541}"/>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b'!$AM$9:$AM$13</c:f>
              <c:numCache>
                <c:formatCode>General</c:formatCode>
                <c:ptCount val="5"/>
                <c:pt idx="0">
                  <c:v>0.111651</c:v>
                </c:pt>
                <c:pt idx="1">
                  <c:v>8.0010700000000004E-2</c:v>
                </c:pt>
                <c:pt idx="2">
                  <c:v>6.8830799999999998E-2</c:v>
                </c:pt>
                <c:pt idx="3">
                  <c:v>6.80978E-2</c:v>
                </c:pt>
                <c:pt idx="4">
                  <c:v>7.3731000000000005E-2</c:v>
                </c:pt>
              </c:numCache>
            </c:numRef>
          </c:val>
          <c:smooth val="0"/>
          <c:extLst>
            <c:ext xmlns:c16="http://schemas.microsoft.com/office/drawing/2014/chart" uri="{C3380CC4-5D6E-409C-BE32-E72D297353CC}">
              <c16:uniqueId val="{00000005-87D1-4464-BDEC-88A998EE0541}"/>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b'!$AT$23:$AT$27</c:f>
              <c:numCache>
                <c:formatCode>General</c:formatCode>
                <c:ptCount val="5"/>
                <c:pt idx="0">
                  <c:v>0.38301000000000002</c:v>
                </c:pt>
                <c:pt idx="1">
                  <c:v>0.26254</c:v>
                </c:pt>
                <c:pt idx="2">
                  <c:v>0.195275</c:v>
                </c:pt>
                <c:pt idx="3">
                  <c:v>0.163546</c:v>
                </c:pt>
                <c:pt idx="4">
                  <c:v>0.15144199999999999</c:v>
                </c:pt>
              </c:numCache>
            </c:numRef>
          </c:val>
          <c:smooth val="0"/>
          <c:extLst>
            <c:ext xmlns:c16="http://schemas.microsoft.com/office/drawing/2014/chart" uri="{C3380CC4-5D6E-409C-BE32-E72D297353CC}">
              <c16:uniqueId val="{00000006-87D1-4464-BDEC-88A998EE0541}"/>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b'!$AT$30:$AT$34</c:f>
              <c:numCache>
                <c:formatCode>General</c:formatCode>
                <c:ptCount val="5"/>
                <c:pt idx="0">
                  <c:v>0.383129</c:v>
                </c:pt>
                <c:pt idx="1">
                  <c:v>0.26286100000000001</c:v>
                </c:pt>
                <c:pt idx="2">
                  <c:v>0.19512399999999999</c:v>
                </c:pt>
                <c:pt idx="3">
                  <c:v>0.16347800000000001</c:v>
                </c:pt>
                <c:pt idx="4">
                  <c:v>0.151564</c:v>
                </c:pt>
              </c:numCache>
            </c:numRef>
          </c:val>
          <c:smooth val="0"/>
          <c:extLst>
            <c:ext xmlns:c16="http://schemas.microsoft.com/office/drawing/2014/chart" uri="{C3380CC4-5D6E-409C-BE32-E72D297353CC}">
              <c16:uniqueId val="{00000007-87D1-4464-BDEC-88A998EE054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b'!$T$2:$T$6</c:f>
              <c:numCache>
                <c:formatCode>General</c:formatCode>
                <c:ptCount val="5"/>
                <c:pt idx="0">
                  <c:v>0.33912300000000001</c:v>
                </c:pt>
                <c:pt idx="1">
                  <c:v>0.26235599999999998</c:v>
                </c:pt>
                <c:pt idx="2">
                  <c:v>0.21920999999999999</c:v>
                </c:pt>
                <c:pt idx="3">
                  <c:v>0.194275</c:v>
                </c:pt>
                <c:pt idx="4">
                  <c:v>0.178789</c:v>
                </c:pt>
              </c:numCache>
            </c:numRef>
          </c:val>
          <c:smooth val="0"/>
          <c:extLst>
            <c:ext xmlns:c16="http://schemas.microsoft.com/office/drawing/2014/chart" uri="{C3380CC4-5D6E-409C-BE32-E72D297353CC}">
              <c16:uniqueId val="{00000000-A7FB-4BCD-B3D5-D67CF155DD8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b'!$T$9:$T$13</c:f>
              <c:numCache>
                <c:formatCode>General</c:formatCode>
                <c:ptCount val="5"/>
                <c:pt idx="0">
                  <c:v>0.339198</c:v>
                </c:pt>
                <c:pt idx="1">
                  <c:v>0.26233899999999999</c:v>
                </c:pt>
                <c:pt idx="2">
                  <c:v>0.219217</c:v>
                </c:pt>
                <c:pt idx="3">
                  <c:v>0.194303</c:v>
                </c:pt>
                <c:pt idx="4">
                  <c:v>0.178705</c:v>
                </c:pt>
              </c:numCache>
            </c:numRef>
          </c:val>
          <c:smooth val="0"/>
          <c:extLst>
            <c:ext xmlns:c16="http://schemas.microsoft.com/office/drawing/2014/chart" uri="{C3380CC4-5D6E-409C-BE32-E72D297353CC}">
              <c16:uniqueId val="{00000001-A7FB-4BCD-B3D5-D67CF155DD89}"/>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b'!$AD$2:$AD$6</c:f>
              <c:numCache>
                <c:formatCode>General</c:formatCode>
                <c:ptCount val="5"/>
                <c:pt idx="0">
                  <c:v>0.15490000000000001</c:v>
                </c:pt>
                <c:pt idx="1">
                  <c:v>0.15077299999999999</c:v>
                </c:pt>
                <c:pt idx="2">
                  <c:v>0.148948</c:v>
                </c:pt>
                <c:pt idx="3">
                  <c:v>0.14808199999999999</c:v>
                </c:pt>
                <c:pt idx="4">
                  <c:v>0.147512</c:v>
                </c:pt>
              </c:numCache>
            </c:numRef>
          </c:val>
          <c:smooth val="0"/>
          <c:extLst>
            <c:ext xmlns:c16="http://schemas.microsoft.com/office/drawing/2014/chart" uri="{C3380CC4-5D6E-409C-BE32-E72D297353CC}">
              <c16:uniqueId val="{00000002-A7FB-4BCD-B3D5-D67CF155DD8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b'!$AD$9:$AD$13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A7FB-4BCD-B3D5-D67CF155DD89}"/>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b'!$AN$2:$AN$6</c:f>
              <c:numCache>
                <c:formatCode>General</c:formatCode>
                <c:ptCount val="5"/>
                <c:pt idx="0">
                  <c:v>0.40400999999999998</c:v>
                </c:pt>
                <c:pt idx="1">
                  <c:v>0.30120000000000002</c:v>
                </c:pt>
                <c:pt idx="2">
                  <c:v>0.24355599999999999</c:v>
                </c:pt>
                <c:pt idx="3">
                  <c:v>0.21029600000000001</c:v>
                </c:pt>
                <c:pt idx="4">
                  <c:v>0.18968099999999999</c:v>
                </c:pt>
              </c:numCache>
            </c:numRef>
          </c:val>
          <c:smooth val="0"/>
          <c:extLst>
            <c:ext xmlns:c16="http://schemas.microsoft.com/office/drawing/2014/chart" uri="{C3380CC4-5D6E-409C-BE32-E72D297353CC}">
              <c16:uniqueId val="{00000004-A7FB-4BCD-B3D5-D67CF155DD8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b'!$AN$9:$AN$13</c:f>
              <c:numCache>
                <c:formatCode>General</c:formatCode>
                <c:ptCount val="5"/>
                <c:pt idx="0">
                  <c:v>0.40415400000000001</c:v>
                </c:pt>
                <c:pt idx="1">
                  <c:v>0.30116599999999999</c:v>
                </c:pt>
                <c:pt idx="2">
                  <c:v>0.24354000000000001</c:v>
                </c:pt>
                <c:pt idx="3">
                  <c:v>0.21029999999999999</c:v>
                </c:pt>
                <c:pt idx="4">
                  <c:v>0.18953999999999999</c:v>
                </c:pt>
              </c:numCache>
            </c:numRef>
          </c:val>
          <c:smooth val="0"/>
          <c:extLst>
            <c:ext xmlns:c16="http://schemas.microsoft.com/office/drawing/2014/chart" uri="{C3380CC4-5D6E-409C-BE32-E72D297353CC}">
              <c16:uniqueId val="{00000005-A7FB-4BCD-B3D5-D67CF155DD89}"/>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b'!$AU$23:$AU$27</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6-A7FB-4BCD-B3D5-D67CF155DD8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b'!$AU$30:$AU$34</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7-A7FB-4BCD-B3D5-D67CF155DD8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gamH'!$O$2:$O$6</c:f>
              <c:numCache>
                <c:formatCode>General</c:formatCode>
                <c:ptCount val="5"/>
                <c:pt idx="0">
                  <c:v>0.42241000000000001</c:v>
                </c:pt>
                <c:pt idx="1">
                  <c:v>0.41091</c:v>
                </c:pt>
                <c:pt idx="2">
                  <c:v>0.400115</c:v>
                </c:pt>
                <c:pt idx="3">
                  <c:v>0.39002199999999998</c:v>
                </c:pt>
                <c:pt idx="4">
                  <c:v>0.38051499999999999</c:v>
                </c:pt>
              </c:numCache>
            </c:numRef>
          </c:val>
          <c:smooth val="0"/>
          <c:extLst>
            <c:ext xmlns:c16="http://schemas.microsoft.com/office/drawing/2014/chart" uri="{C3380CC4-5D6E-409C-BE32-E72D297353CC}">
              <c16:uniqueId val="{00000000-877A-4D33-9FBB-3875C4520EB1}"/>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gamH'!$O$9:$O$13</c:f>
              <c:numCache>
                <c:formatCode>General</c:formatCode>
                <c:ptCount val="5"/>
                <c:pt idx="0">
                  <c:v>0.42241899999999999</c:v>
                </c:pt>
                <c:pt idx="1">
                  <c:v>0.41085899999999997</c:v>
                </c:pt>
                <c:pt idx="2">
                  <c:v>0.400092</c:v>
                </c:pt>
                <c:pt idx="3">
                  <c:v>0.38992199999999999</c:v>
                </c:pt>
                <c:pt idx="4">
                  <c:v>0.38024000000000002</c:v>
                </c:pt>
              </c:numCache>
            </c:numRef>
          </c:val>
          <c:smooth val="0"/>
          <c:extLst>
            <c:ext xmlns:c16="http://schemas.microsoft.com/office/drawing/2014/chart" uri="{C3380CC4-5D6E-409C-BE32-E72D297353CC}">
              <c16:uniqueId val="{00000001-877A-4D33-9FBB-3875C4520EB1}"/>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gamH'!$Y$2:$Y$6</c:f>
              <c:numCache>
                <c:formatCode>General</c:formatCode>
                <c:ptCount val="5"/>
                <c:pt idx="0">
                  <c:v>0.169401</c:v>
                </c:pt>
                <c:pt idx="1">
                  <c:v>0.15850700000000001</c:v>
                </c:pt>
                <c:pt idx="2">
                  <c:v>0.148983</c:v>
                </c:pt>
                <c:pt idx="3">
                  <c:v>0.14066899999999999</c:v>
                </c:pt>
                <c:pt idx="4">
                  <c:v>0.13331000000000001</c:v>
                </c:pt>
              </c:numCache>
            </c:numRef>
          </c:val>
          <c:smooth val="0"/>
          <c:extLst>
            <c:ext xmlns:c16="http://schemas.microsoft.com/office/drawing/2014/chart" uri="{C3380CC4-5D6E-409C-BE32-E72D297353CC}">
              <c16:uniqueId val="{00000002-877A-4D33-9FBB-3875C4520EB1}"/>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gamH'!$Y$9:$Y$13</c:f>
              <c:numCache>
                <c:formatCode>General</c:formatCode>
                <c:ptCount val="5"/>
                <c:pt idx="0">
                  <c:v>0.169464</c:v>
                </c:pt>
                <c:pt idx="1">
                  <c:v>0.158474</c:v>
                </c:pt>
                <c:pt idx="2">
                  <c:v>0.14901300000000001</c:v>
                </c:pt>
                <c:pt idx="3">
                  <c:v>0.140712</c:v>
                </c:pt>
                <c:pt idx="4">
                  <c:v>0.13333100000000001</c:v>
                </c:pt>
              </c:numCache>
            </c:numRef>
          </c:val>
          <c:smooth val="0"/>
          <c:extLst>
            <c:ext xmlns:c16="http://schemas.microsoft.com/office/drawing/2014/chart" uri="{C3380CC4-5D6E-409C-BE32-E72D297353CC}">
              <c16:uniqueId val="{00000003-877A-4D33-9FBB-3875C4520EB1}"/>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gamH'!$AI$2:$AI$6</c:f>
              <c:numCache>
                <c:formatCode>General</c:formatCode>
                <c:ptCount val="5"/>
                <c:pt idx="0">
                  <c:v>0.510355</c:v>
                </c:pt>
                <c:pt idx="1">
                  <c:v>0.49853399999999998</c:v>
                </c:pt>
                <c:pt idx="2">
                  <c:v>0.48710700000000001</c:v>
                </c:pt>
                <c:pt idx="3">
                  <c:v>0.47626000000000002</c:v>
                </c:pt>
                <c:pt idx="4">
                  <c:v>0.46588400000000002</c:v>
                </c:pt>
              </c:numCache>
            </c:numRef>
          </c:val>
          <c:smooth val="0"/>
          <c:extLst>
            <c:ext xmlns:c16="http://schemas.microsoft.com/office/drawing/2014/chart" uri="{C3380CC4-5D6E-409C-BE32-E72D297353CC}">
              <c16:uniqueId val="{00000004-877A-4D33-9FBB-3875C4520EB1}"/>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gamH'!$AI$9:$AI$13</c:f>
              <c:numCache>
                <c:formatCode>General</c:formatCode>
                <c:ptCount val="5"/>
                <c:pt idx="0">
                  <c:v>0.51031599999999999</c:v>
                </c:pt>
                <c:pt idx="1">
                  <c:v>0.49843500000000002</c:v>
                </c:pt>
                <c:pt idx="2">
                  <c:v>0.48708000000000001</c:v>
                </c:pt>
                <c:pt idx="3">
                  <c:v>0.47612100000000002</c:v>
                </c:pt>
                <c:pt idx="4">
                  <c:v>0.465501</c:v>
                </c:pt>
              </c:numCache>
            </c:numRef>
          </c:val>
          <c:smooth val="0"/>
          <c:extLst>
            <c:ext xmlns:c16="http://schemas.microsoft.com/office/drawing/2014/chart" uri="{C3380CC4-5D6E-409C-BE32-E72D297353CC}">
              <c16:uniqueId val="{00000005-877A-4D33-9FBB-3875C4520EB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gamH'!$P$2:$P$6</c:f>
              <c:numCache>
                <c:formatCode>General</c:formatCode>
                <c:ptCount val="5"/>
                <c:pt idx="0">
                  <c:v>9.3776300000000007E-2</c:v>
                </c:pt>
                <c:pt idx="1">
                  <c:v>9.4084899999999999E-2</c:v>
                </c:pt>
                <c:pt idx="2">
                  <c:v>9.4425300000000004E-2</c:v>
                </c:pt>
                <c:pt idx="3">
                  <c:v>9.4651600000000002E-2</c:v>
                </c:pt>
                <c:pt idx="4">
                  <c:v>9.4949000000000006E-2</c:v>
                </c:pt>
              </c:numCache>
            </c:numRef>
          </c:val>
          <c:smooth val="0"/>
          <c:extLst>
            <c:ext xmlns:c16="http://schemas.microsoft.com/office/drawing/2014/chart" uri="{C3380CC4-5D6E-409C-BE32-E72D297353CC}">
              <c16:uniqueId val="{00000000-50E1-4FE3-9B17-5906A95977CD}"/>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gamH'!$P$9:$P$13</c:f>
              <c:numCache>
                <c:formatCode>General</c:formatCode>
                <c:ptCount val="5"/>
                <c:pt idx="0">
                  <c:v>9.3786499999999995E-2</c:v>
                </c:pt>
                <c:pt idx="1">
                  <c:v>9.4102199999999997E-2</c:v>
                </c:pt>
                <c:pt idx="2">
                  <c:v>9.4391199999999995E-2</c:v>
                </c:pt>
                <c:pt idx="3">
                  <c:v>9.4657099999999994E-2</c:v>
                </c:pt>
                <c:pt idx="4">
                  <c:v>9.4902600000000004E-2</c:v>
                </c:pt>
              </c:numCache>
            </c:numRef>
          </c:val>
          <c:smooth val="0"/>
          <c:extLst>
            <c:ext xmlns:c16="http://schemas.microsoft.com/office/drawing/2014/chart" uri="{C3380CC4-5D6E-409C-BE32-E72D297353CC}">
              <c16:uniqueId val="{00000001-50E1-4FE3-9B17-5906A95977CD}"/>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gamH'!$Z$2:$Z$6</c:f>
              <c:numCache>
                <c:formatCode>General</c:formatCode>
                <c:ptCount val="5"/>
                <c:pt idx="0">
                  <c:v>7.9928299999999994E-2</c:v>
                </c:pt>
                <c:pt idx="1">
                  <c:v>8.0020099999999997E-2</c:v>
                </c:pt>
                <c:pt idx="2">
                  <c:v>8.0006300000000002E-2</c:v>
                </c:pt>
                <c:pt idx="3">
                  <c:v>8.0047699999999999E-2</c:v>
                </c:pt>
                <c:pt idx="4">
                  <c:v>8.0030400000000002E-2</c:v>
                </c:pt>
              </c:numCache>
            </c:numRef>
          </c:val>
          <c:smooth val="0"/>
          <c:extLst>
            <c:ext xmlns:c16="http://schemas.microsoft.com/office/drawing/2014/chart" uri="{C3380CC4-5D6E-409C-BE32-E72D297353CC}">
              <c16:uniqueId val="{00000002-50E1-4FE3-9B17-5906A95977CD}"/>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50E1-4FE3-9B17-5906A95977CD}"/>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gamH'!$AJ$2:$AJ$6</c:f>
              <c:numCache>
                <c:formatCode>General</c:formatCode>
                <c:ptCount val="5"/>
                <c:pt idx="0">
                  <c:v>0.100019</c:v>
                </c:pt>
                <c:pt idx="1">
                  <c:v>9.9971199999999996E-2</c:v>
                </c:pt>
                <c:pt idx="2">
                  <c:v>0.10004399999999999</c:v>
                </c:pt>
                <c:pt idx="3">
                  <c:v>9.9975599999999998E-2</c:v>
                </c:pt>
                <c:pt idx="4">
                  <c:v>0.100054</c:v>
                </c:pt>
              </c:numCache>
            </c:numRef>
          </c:val>
          <c:smooth val="0"/>
          <c:extLst>
            <c:ext xmlns:c16="http://schemas.microsoft.com/office/drawing/2014/chart" uri="{C3380CC4-5D6E-409C-BE32-E72D297353CC}">
              <c16:uniqueId val="{00000004-50E1-4FE3-9B17-5906A95977CD}"/>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gamH'!$AJ$9:$AJ$13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5-50E1-4FE3-9B17-5906A95977C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gamH'!$M$2:$M$6</c:f>
              <c:numCache>
                <c:formatCode>General</c:formatCode>
                <c:ptCount val="5"/>
                <c:pt idx="0">
                  <c:v>1.40158</c:v>
                </c:pt>
                <c:pt idx="1">
                  <c:v>1.3929199999999999</c:v>
                </c:pt>
                <c:pt idx="2">
                  <c:v>1.3864000000000001</c:v>
                </c:pt>
                <c:pt idx="3">
                  <c:v>1.38028</c:v>
                </c:pt>
                <c:pt idx="4">
                  <c:v>1.3766</c:v>
                </c:pt>
              </c:numCache>
            </c:numRef>
          </c:val>
          <c:smooth val="0"/>
          <c:extLst>
            <c:ext xmlns:c16="http://schemas.microsoft.com/office/drawing/2014/chart" uri="{C3380CC4-5D6E-409C-BE32-E72D297353CC}">
              <c16:uniqueId val="{00000000-2D58-4749-B8D0-4448A8166110}"/>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gamH'!$M$9:$M$13</c:f>
              <c:numCache>
                <c:formatCode>General</c:formatCode>
                <c:ptCount val="5"/>
                <c:pt idx="0">
                  <c:v>1.4016</c:v>
                </c:pt>
                <c:pt idx="1">
                  <c:v>1.39303</c:v>
                </c:pt>
                <c:pt idx="2">
                  <c:v>1.3860300000000001</c:v>
                </c:pt>
                <c:pt idx="3">
                  <c:v>1.38049</c:v>
                </c:pt>
                <c:pt idx="4">
                  <c:v>1.3762300000000001</c:v>
                </c:pt>
              </c:numCache>
            </c:numRef>
          </c:val>
          <c:smooth val="0"/>
          <c:extLst>
            <c:ext xmlns:c16="http://schemas.microsoft.com/office/drawing/2014/chart" uri="{C3380CC4-5D6E-409C-BE32-E72D297353CC}">
              <c16:uniqueId val="{00000001-2D58-4749-B8D0-4448A8166110}"/>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gamH'!$W$2:$W$6</c:f>
              <c:numCache>
                <c:formatCode>General</c:formatCode>
                <c:ptCount val="5"/>
                <c:pt idx="0">
                  <c:v>0.37121599999999999</c:v>
                </c:pt>
                <c:pt idx="1">
                  <c:v>0.34952800000000001</c:v>
                </c:pt>
                <c:pt idx="2">
                  <c:v>0.329405</c:v>
                </c:pt>
                <c:pt idx="3">
                  <c:v>0.31186599999999998</c:v>
                </c:pt>
                <c:pt idx="4">
                  <c:v>0.29581600000000002</c:v>
                </c:pt>
              </c:numCache>
            </c:numRef>
          </c:val>
          <c:smooth val="0"/>
          <c:extLst>
            <c:ext xmlns:c16="http://schemas.microsoft.com/office/drawing/2014/chart" uri="{C3380CC4-5D6E-409C-BE32-E72D297353CC}">
              <c16:uniqueId val="{00000002-2D58-4749-B8D0-4448A8166110}"/>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gamH'!$W$9:$W$13</c:f>
              <c:numCache>
                <c:formatCode>General</c:formatCode>
                <c:ptCount val="5"/>
                <c:pt idx="0">
                  <c:v>0.37144100000000002</c:v>
                </c:pt>
                <c:pt idx="1">
                  <c:v>0.34923700000000002</c:v>
                </c:pt>
                <c:pt idx="2">
                  <c:v>0.32944499999999999</c:v>
                </c:pt>
                <c:pt idx="3">
                  <c:v>0.311691</c:v>
                </c:pt>
                <c:pt idx="4">
                  <c:v>0.29568299999999997</c:v>
                </c:pt>
              </c:numCache>
            </c:numRef>
          </c:val>
          <c:smooth val="0"/>
          <c:extLst>
            <c:ext xmlns:c16="http://schemas.microsoft.com/office/drawing/2014/chart" uri="{C3380CC4-5D6E-409C-BE32-E72D297353CC}">
              <c16:uniqueId val="{00000003-2D58-4749-B8D0-4448A8166110}"/>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gamH'!$AG$2:$AG$6</c:f>
              <c:numCache>
                <c:formatCode>General</c:formatCode>
                <c:ptCount val="5"/>
                <c:pt idx="0">
                  <c:v>1.03037</c:v>
                </c:pt>
                <c:pt idx="1">
                  <c:v>1.04339</c:v>
                </c:pt>
                <c:pt idx="2">
                  <c:v>1.0569900000000001</c:v>
                </c:pt>
                <c:pt idx="3">
                  <c:v>1.0684199999999999</c:v>
                </c:pt>
                <c:pt idx="4">
                  <c:v>1.0807800000000001</c:v>
                </c:pt>
              </c:numCache>
            </c:numRef>
          </c:val>
          <c:smooth val="0"/>
          <c:extLst>
            <c:ext xmlns:c16="http://schemas.microsoft.com/office/drawing/2014/chart" uri="{C3380CC4-5D6E-409C-BE32-E72D297353CC}">
              <c16:uniqueId val="{00000004-2D58-4749-B8D0-4448A8166110}"/>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gamH'!$AG$9:$AG$13</c:f>
              <c:numCache>
                <c:formatCode>General</c:formatCode>
                <c:ptCount val="5"/>
                <c:pt idx="0">
                  <c:v>1.03016</c:v>
                </c:pt>
                <c:pt idx="1">
                  <c:v>1.04379</c:v>
                </c:pt>
                <c:pt idx="2">
                  <c:v>1.0565899999999999</c:v>
                </c:pt>
                <c:pt idx="3">
                  <c:v>1.0688</c:v>
                </c:pt>
                <c:pt idx="4">
                  <c:v>1.0805400000000001</c:v>
                </c:pt>
              </c:numCache>
            </c:numRef>
          </c:val>
          <c:smooth val="0"/>
          <c:extLst>
            <c:ext xmlns:c16="http://schemas.microsoft.com/office/drawing/2014/chart" uri="{C3380CC4-5D6E-409C-BE32-E72D297353CC}">
              <c16:uniqueId val="{00000005-2D58-4749-B8D0-4448A8166110}"/>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gamH'!$R$2:$R$6</c:f>
              <c:numCache>
                <c:formatCode>General</c:formatCode>
                <c:ptCount val="5"/>
                <c:pt idx="0">
                  <c:v>14.946</c:v>
                </c:pt>
                <c:pt idx="1">
                  <c:v>14.8049</c:v>
                </c:pt>
                <c:pt idx="2">
                  <c:v>14.682499999999999</c:v>
                </c:pt>
                <c:pt idx="3">
                  <c:v>14.582800000000001</c:v>
                </c:pt>
                <c:pt idx="4">
                  <c:v>14.4983</c:v>
                </c:pt>
              </c:numCache>
            </c:numRef>
          </c:val>
          <c:smooth val="0"/>
          <c:extLst>
            <c:ext xmlns:c16="http://schemas.microsoft.com/office/drawing/2014/chart" uri="{C3380CC4-5D6E-409C-BE32-E72D297353CC}">
              <c16:uniqueId val="{00000000-69B0-4B39-8D2F-9CF1F7A1ABBD}"/>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gamH'!$R$9:$R$13</c:f>
              <c:numCache>
                <c:formatCode>General</c:formatCode>
                <c:ptCount val="5"/>
                <c:pt idx="0">
                  <c:v>14.944599999999999</c:v>
                </c:pt>
                <c:pt idx="1">
                  <c:v>14.8034</c:v>
                </c:pt>
                <c:pt idx="2">
                  <c:v>14.683999999999999</c:v>
                </c:pt>
                <c:pt idx="3">
                  <c:v>14.584199999999999</c:v>
                </c:pt>
                <c:pt idx="4">
                  <c:v>14.5015</c:v>
                </c:pt>
              </c:numCache>
            </c:numRef>
          </c:val>
          <c:smooth val="0"/>
          <c:extLst>
            <c:ext xmlns:c16="http://schemas.microsoft.com/office/drawing/2014/chart" uri="{C3380CC4-5D6E-409C-BE32-E72D297353CC}">
              <c16:uniqueId val="{00000001-69B0-4B39-8D2F-9CF1F7A1ABBD}"/>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gamH'!$AB$2:$AB$6</c:f>
              <c:numCache>
                <c:formatCode>General</c:formatCode>
                <c:ptCount val="5"/>
                <c:pt idx="0">
                  <c:v>4.6443700000000003</c:v>
                </c:pt>
                <c:pt idx="1">
                  <c:v>4.3680000000000003</c:v>
                </c:pt>
                <c:pt idx="2">
                  <c:v>4.1172399999999998</c:v>
                </c:pt>
                <c:pt idx="3">
                  <c:v>3.89601</c:v>
                </c:pt>
                <c:pt idx="4">
                  <c:v>3.6962899999999999</c:v>
                </c:pt>
              </c:numCache>
            </c:numRef>
          </c:val>
          <c:smooth val="0"/>
          <c:extLst>
            <c:ext xmlns:c16="http://schemas.microsoft.com/office/drawing/2014/chart" uri="{C3380CC4-5D6E-409C-BE32-E72D297353CC}">
              <c16:uniqueId val="{00000002-69B0-4B39-8D2F-9CF1F7A1ABBD}"/>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gamH'!$AB$9:$AB$13</c:f>
              <c:numCache>
                <c:formatCode>General</c:formatCode>
                <c:ptCount val="5"/>
                <c:pt idx="0">
                  <c:v>4.6430100000000003</c:v>
                </c:pt>
                <c:pt idx="1">
                  <c:v>4.3654599999999997</c:v>
                </c:pt>
                <c:pt idx="2">
                  <c:v>4.1180599999999998</c:v>
                </c:pt>
                <c:pt idx="3">
                  <c:v>3.8961299999999999</c:v>
                </c:pt>
                <c:pt idx="4">
                  <c:v>3.6960299999999999</c:v>
                </c:pt>
              </c:numCache>
            </c:numRef>
          </c:val>
          <c:smooth val="0"/>
          <c:extLst>
            <c:ext xmlns:c16="http://schemas.microsoft.com/office/drawing/2014/chart" uri="{C3380CC4-5D6E-409C-BE32-E72D297353CC}">
              <c16:uniqueId val="{00000003-69B0-4B39-8D2F-9CF1F7A1ABBD}"/>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gamH'!$AL$2:$AL$6</c:f>
              <c:numCache>
                <c:formatCode>General</c:formatCode>
                <c:ptCount val="5"/>
                <c:pt idx="0">
                  <c:v>10.3017</c:v>
                </c:pt>
                <c:pt idx="1">
                  <c:v>10.4369</c:v>
                </c:pt>
                <c:pt idx="2">
                  <c:v>10.565300000000001</c:v>
                </c:pt>
                <c:pt idx="3">
                  <c:v>10.6868</c:v>
                </c:pt>
                <c:pt idx="4">
                  <c:v>10.802</c:v>
                </c:pt>
              </c:numCache>
            </c:numRef>
          </c:val>
          <c:smooth val="0"/>
          <c:extLst>
            <c:ext xmlns:c16="http://schemas.microsoft.com/office/drawing/2014/chart" uri="{C3380CC4-5D6E-409C-BE32-E72D297353CC}">
              <c16:uniqueId val="{00000004-69B0-4B39-8D2F-9CF1F7A1ABBD}"/>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gamH'!$AL$9:$AL$13</c:f>
              <c:numCache>
                <c:formatCode>General</c:formatCode>
                <c:ptCount val="5"/>
                <c:pt idx="0">
                  <c:v>10.301600000000001</c:v>
                </c:pt>
                <c:pt idx="1">
                  <c:v>10.437900000000001</c:v>
                </c:pt>
                <c:pt idx="2">
                  <c:v>10.565899999999999</c:v>
                </c:pt>
                <c:pt idx="3">
                  <c:v>10.688000000000001</c:v>
                </c:pt>
                <c:pt idx="4">
                  <c:v>10.805400000000001</c:v>
                </c:pt>
              </c:numCache>
            </c:numRef>
          </c:val>
          <c:smooth val="0"/>
          <c:extLst>
            <c:ext xmlns:c16="http://schemas.microsoft.com/office/drawing/2014/chart" uri="{C3380CC4-5D6E-409C-BE32-E72D297353CC}">
              <c16:uniqueId val="{00000005-69B0-4B39-8D2F-9CF1F7A1ABB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gamH'!$S$2:$S$6</c:f>
              <c:numCache>
                <c:formatCode>General</c:formatCode>
                <c:ptCount val="5"/>
                <c:pt idx="0">
                  <c:v>6.8170599999999998E-2</c:v>
                </c:pt>
                <c:pt idx="1">
                  <c:v>6.3673499999999994E-2</c:v>
                </c:pt>
                <c:pt idx="2">
                  <c:v>5.9666900000000002E-2</c:v>
                </c:pt>
                <c:pt idx="3">
                  <c:v>5.6088800000000001E-2</c:v>
                </c:pt>
                <c:pt idx="4">
                  <c:v>5.2760099999999997E-2</c:v>
                </c:pt>
              </c:numCache>
            </c:numRef>
          </c:val>
          <c:smooth val="0"/>
          <c:extLst>
            <c:ext xmlns:c16="http://schemas.microsoft.com/office/drawing/2014/chart" uri="{C3380CC4-5D6E-409C-BE32-E72D297353CC}">
              <c16:uniqueId val="{00000000-B38E-4BA1-94A1-CE59C99C628F}"/>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gamH'!$S$9:$S$13</c:f>
              <c:numCache>
                <c:formatCode>General</c:formatCode>
                <c:ptCount val="5"/>
                <c:pt idx="0">
                  <c:v>6.8176700000000007E-2</c:v>
                </c:pt>
                <c:pt idx="1">
                  <c:v>6.3658199999999998E-2</c:v>
                </c:pt>
                <c:pt idx="2">
                  <c:v>5.9665000000000003E-2</c:v>
                </c:pt>
                <c:pt idx="3">
                  <c:v>5.6033100000000002E-2</c:v>
                </c:pt>
                <c:pt idx="4">
                  <c:v>5.2674899999999997E-2</c:v>
                </c:pt>
              </c:numCache>
            </c:numRef>
          </c:val>
          <c:smooth val="0"/>
          <c:extLst>
            <c:ext xmlns:c16="http://schemas.microsoft.com/office/drawing/2014/chart" uri="{C3380CC4-5D6E-409C-BE32-E72D297353CC}">
              <c16:uniqueId val="{00000001-B38E-4BA1-94A1-CE59C99C628F}"/>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gamH'!$AC$2:$AC$6</c:f>
              <c:numCache>
                <c:formatCode>General</c:formatCode>
                <c:ptCount val="5"/>
                <c:pt idx="0">
                  <c:v>3.8752000000000002E-2</c:v>
                </c:pt>
                <c:pt idx="1">
                  <c:v>3.5178300000000003E-2</c:v>
                </c:pt>
                <c:pt idx="2">
                  <c:v>3.2203500000000003E-2</c:v>
                </c:pt>
                <c:pt idx="3">
                  <c:v>2.96387E-2</c:v>
                </c:pt>
                <c:pt idx="4">
                  <c:v>2.7433099999999998E-2</c:v>
                </c:pt>
              </c:numCache>
            </c:numRef>
          </c:val>
          <c:smooth val="0"/>
          <c:extLst>
            <c:ext xmlns:c16="http://schemas.microsoft.com/office/drawing/2014/chart" uri="{C3380CC4-5D6E-409C-BE32-E72D297353CC}">
              <c16:uniqueId val="{00000002-B38E-4BA1-94A1-CE59C99C628F}"/>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gamH'!$AC$9:$AC$13</c:f>
              <c:numCache>
                <c:formatCode>General</c:formatCode>
                <c:ptCount val="5"/>
                <c:pt idx="0">
                  <c:v>3.8820199999999999E-2</c:v>
                </c:pt>
                <c:pt idx="1">
                  <c:v>3.5167900000000002E-2</c:v>
                </c:pt>
                <c:pt idx="2">
                  <c:v>3.21677E-2</c:v>
                </c:pt>
                <c:pt idx="3">
                  <c:v>2.9609199999999999E-2</c:v>
                </c:pt>
                <c:pt idx="4">
                  <c:v>2.7365400000000002E-2</c:v>
                </c:pt>
              </c:numCache>
            </c:numRef>
          </c:val>
          <c:smooth val="0"/>
          <c:extLst>
            <c:ext xmlns:c16="http://schemas.microsoft.com/office/drawing/2014/chart" uri="{C3380CC4-5D6E-409C-BE32-E72D297353CC}">
              <c16:uniqueId val="{00000003-B38E-4BA1-94A1-CE59C99C628F}"/>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gamH'!$AM$2:$AM$6</c:f>
              <c:numCache>
                <c:formatCode>General</c:formatCode>
                <c:ptCount val="5"/>
                <c:pt idx="0">
                  <c:v>7.7979099999999996E-2</c:v>
                </c:pt>
                <c:pt idx="1">
                  <c:v>7.31763E-2</c:v>
                </c:pt>
                <c:pt idx="2">
                  <c:v>6.8820199999999998E-2</c:v>
                </c:pt>
                <c:pt idx="3">
                  <c:v>6.4904000000000003E-2</c:v>
                </c:pt>
                <c:pt idx="4">
                  <c:v>6.1202699999999999E-2</c:v>
                </c:pt>
              </c:numCache>
            </c:numRef>
          </c:val>
          <c:smooth val="0"/>
          <c:extLst>
            <c:ext xmlns:c16="http://schemas.microsoft.com/office/drawing/2014/chart" uri="{C3380CC4-5D6E-409C-BE32-E72D297353CC}">
              <c16:uniqueId val="{00000004-B38E-4BA1-94A1-CE59C99C628F}"/>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gamH'!$AM$9:$AM$13</c:f>
              <c:numCache>
                <c:formatCode>General</c:formatCode>
                <c:ptCount val="5"/>
                <c:pt idx="0">
                  <c:v>7.7962100000000006E-2</c:v>
                </c:pt>
                <c:pt idx="1">
                  <c:v>7.3154999999999998E-2</c:v>
                </c:pt>
                <c:pt idx="2">
                  <c:v>6.8830799999999998E-2</c:v>
                </c:pt>
                <c:pt idx="3">
                  <c:v>6.4841099999999999E-2</c:v>
                </c:pt>
                <c:pt idx="4">
                  <c:v>6.1111400000000003E-2</c:v>
                </c:pt>
              </c:numCache>
            </c:numRef>
          </c:val>
          <c:smooth val="0"/>
          <c:extLst>
            <c:ext xmlns:c16="http://schemas.microsoft.com/office/drawing/2014/chart" uri="{C3380CC4-5D6E-409C-BE32-E72D297353CC}">
              <c16:uniqueId val="{00000005-B38E-4BA1-94A1-CE59C99C628F}"/>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gamH'!$T$2:$T$6</c:f>
              <c:numCache>
                <c:formatCode>General</c:formatCode>
                <c:ptCount val="5"/>
                <c:pt idx="0">
                  <c:v>0.19806299999999999</c:v>
                </c:pt>
                <c:pt idx="1">
                  <c:v>0.20948600000000001</c:v>
                </c:pt>
                <c:pt idx="2">
                  <c:v>0.21929399999999999</c:v>
                </c:pt>
                <c:pt idx="3">
                  <c:v>0.22747800000000001</c:v>
                </c:pt>
                <c:pt idx="4">
                  <c:v>0.23468700000000001</c:v>
                </c:pt>
              </c:numCache>
            </c:numRef>
          </c:val>
          <c:smooth val="0"/>
          <c:extLst>
            <c:ext xmlns:c16="http://schemas.microsoft.com/office/drawing/2014/chart" uri="{C3380CC4-5D6E-409C-BE32-E72D297353CC}">
              <c16:uniqueId val="{00000000-36A4-4B25-A17B-40825FE3A868}"/>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gamH'!$T$9:$T$13</c:f>
              <c:numCache>
                <c:formatCode>General</c:formatCode>
                <c:ptCount val="5"/>
                <c:pt idx="0">
                  <c:v>0.198099</c:v>
                </c:pt>
                <c:pt idx="1">
                  <c:v>0.209512</c:v>
                </c:pt>
                <c:pt idx="2">
                  <c:v>0.219217</c:v>
                </c:pt>
                <c:pt idx="3">
                  <c:v>0.22750699999999999</c:v>
                </c:pt>
                <c:pt idx="4">
                  <c:v>0.23461000000000001</c:v>
                </c:pt>
              </c:numCache>
            </c:numRef>
          </c:val>
          <c:smooth val="0"/>
          <c:extLst>
            <c:ext xmlns:c16="http://schemas.microsoft.com/office/drawing/2014/chart" uri="{C3380CC4-5D6E-409C-BE32-E72D297353CC}">
              <c16:uniqueId val="{00000001-36A4-4B25-A17B-40825FE3A868}"/>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gamH'!$AD$2:$AD$6</c:f>
              <c:numCache>
                <c:formatCode>General</c:formatCode>
                <c:ptCount val="5"/>
                <c:pt idx="0">
                  <c:v>3.3894199999999999E-2</c:v>
                </c:pt>
                <c:pt idx="1">
                  <c:v>9.4950300000000001E-2</c:v>
                </c:pt>
                <c:pt idx="2">
                  <c:v>0.14907500000000001</c:v>
                </c:pt>
                <c:pt idx="3">
                  <c:v>0.19683500000000001</c:v>
                </c:pt>
                <c:pt idx="4">
                  <c:v>0.23988599999999999</c:v>
                </c:pt>
              </c:numCache>
            </c:numRef>
          </c:val>
          <c:smooth val="0"/>
          <c:extLst>
            <c:ext xmlns:c16="http://schemas.microsoft.com/office/drawing/2014/chart" uri="{C3380CC4-5D6E-409C-BE32-E72D297353CC}">
              <c16:uniqueId val="{00000002-36A4-4B25-A17B-40825FE3A868}"/>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gamH'!$AD$9:$AD$13</c:f>
              <c:numCache>
                <c:formatCode>General</c:formatCode>
                <c:ptCount val="5"/>
                <c:pt idx="0">
                  <c:v>3.3892800000000001E-2</c:v>
                </c:pt>
                <c:pt idx="1">
                  <c:v>9.5084500000000002E-2</c:v>
                </c:pt>
                <c:pt idx="2">
                  <c:v>0.14901300000000001</c:v>
                </c:pt>
                <c:pt idx="3">
                  <c:v>0.19699700000000001</c:v>
                </c:pt>
                <c:pt idx="4">
                  <c:v>0.23999500000000001</c:v>
                </c:pt>
              </c:numCache>
            </c:numRef>
          </c:val>
          <c:smooth val="0"/>
          <c:extLst>
            <c:ext xmlns:c16="http://schemas.microsoft.com/office/drawing/2014/chart" uri="{C3380CC4-5D6E-409C-BE32-E72D297353CC}">
              <c16:uniqueId val="{00000003-36A4-4B25-A17B-40825FE3A868}"/>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gamH'!$AN$2:$AN$6</c:f>
              <c:numCache>
                <c:formatCode>General</c:formatCode>
                <c:ptCount val="5"/>
                <c:pt idx="0">
                  <c:v>0.25512699999999999</c:v>
                </c:pt>
                <c:pt idx="1">
                  <c:v>0.249249</c:v>
                </c:pt>
                <c:pt idx="2">
                  <c:v>0.243618</c:v>
                </c:pt>
                <c:pt idx="3">
                  <c:v>0.23807500000000001</c:v>
                </c:pt>
                <c:pt idx="4">
                  <c:v>0.23289199999999999</c:v>
                </c:pt>
              </c:numCache>
            </c:numRef>
          </c:val>
          <c:smooth val="0"/>
          <c:extLst>
            <c:ext xmlns:c16="http://schemas.microsoft.com/office/drawing/2014/chart" uri="{C3380CC4-5D6E-409C-BE32-E72D297353CC}">
              <c16:uniqueId val="{00000004-36A4-4B25-A17B-40825FE3A868}"/>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gamH'!$AN$9:$AN$13</c:f>
              <c:numCache>
                <c:formatCode>General</c:formatCode>
                <c:ptCount val="5"/>
                <c:pt idx="0">
                  <c:v>0.255158</c:v>
                </c:pt>
                <c:pt idx="1">
                  <c:v>0.24921699999999999</c:v>
                </c:pt>
                <c:pt idx="2">
                  <c:v>0.24354000000000001</c:v>
                </c:pt>
                <c:pt idx="3">
                  <c:v>0.23806099999999999</c:v>
                </c:pt>
                <c:pt idx="4">
                  <c:v>0.23275000000000001</c:v>
                </c:pt>
              </c:numCache>
            </c:numRef>
          </c:val>
          <c:smooth val="0"/>
          <c:extLst>
            <c:ext xmlns:c16="http://schemas.microsoft.com/office/drawing/2014/chart" uri="{C3380CC4-5D6E-409C-BE32-E72D297353CC}">
              <c16:uniqueId val="{00000005-36A4-4B25-A17B-40825FE3A86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'2. lamH-2'!$A$15</c:f>
              <c:strCache>
                <c:ptCount val="1"/>
                <c:pt idx="0">
                  <c:v>sim(γ=0.5)</c:v>
                </c:pt>
              </c:strCache>
            </c:strRef>
          </c:tx>
          <c:marker>
            <c:symbol val="circle"/>
            <c:size val="6"/>
            <c:spPr>
              <a:solidFill>
                <a:schemeClr val="accent1"/>
              </a:solidFill>
              <a:ln w="9525">
                <a:solidFill>
                  <a:schemeClr val="accent1"/>
                </a:solidFill>
              </a:ln>
              <a:effectLst/>
            </c:spPr>
          </c:marker>
          <c:cat>
            <c:numRef>
              <c:f>'2. lamH-2'!$A$2:$A$6</c:f>
              <c:numCache>
                <c:formatCode>General</c:formatCode>
                <c:ptCount val="5"/>
                <c:pt idx="0">
                  <c:v>3</c:v>
                </c:pt>
                <c:pt idx="1">
                  <c:v>4</c:v>
                </c:pt>
                <c:pt idx="2">
                  <c:v>5</c:v>
                </c:pt>
                <c:pt idx="3">
                  <c:v>6</c:v>
                </c:pt>
                <c:pt idx="4">
                  <c:v>7</c:v>
                </c:pt>
              </c:numCache>
            </c:numRef>
          </c:cat>
          <c:val>
            <c:numRef>
              <c:f>'2. lamH-2'!$P$2:$P$6</c:f>
              <c:numCache>
                <c:formatCode>General</c:formatCode>
                <c:ptCount val="5"/>
                <c:pt idx="0">
                  <c:v>9.6447599999999994E-2</c:v>
                </c:pt>
                <c:pt idx="1">
                  <c:v>9.5401799999999995E-2</c:v>
                </c:pt>
                <c:pt idx="2">
                  <c:v>9.4396900000000006E-2</c:v>
                </c:pt>
                <c:pt idx="3">
                  <c:v>9.34667E-2</c:v>
                </c:pt>
                <c:pt idx="4">
                  <c:v>9.25285E-2</c:v>
                </c:pt>
              </c:numCache>
            </c:numRef>
          </c:val>
          <c:smooth val="0"/>
          <c:extLst>
            <c:ext xmlns:c16="http://schemas.microsoft.com/office/drawing/2014/chart" uri="{C3380CC4-5D6E-409C-BE32-E72D297353CC}">
              <c16:uniqueId val="{00000000-761B-4BF9-BDAC-0B56A02DE812}"/>
            </c:ext>
          </c:extLst>
        </c:ser>
        <c:ser>
          <c:idx val="1"/>
          <c:order val="1"/>
          <c:tx>
            <c:strRef>
              <c:f>'2. lamH-2'!$A$16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 lamH-2'!$A$2:$A$6</c:f>
              <c:numCache>
                <c:formatCode>General</c:formatCode>
                <c:ptCount val="5"/>
                <c:pt idx="0">
                  <c:v>3</c:v>
                </c:pt>
                <c:pt idx="1">
                  <c:v>4</c:v>
                </c:pt>
                <c:pt idx="2">
                  <c:v>5</c:v>
                </c:pt>
                <c:pt idx="3">
                  <c:v>6</c:v>
                </c:pt>
                <c:pt idx="4">
                  <c:v>7</c:v>
                </c:pt>
              </c:numCache>
            </c:numRef>
          </c:cat>
          <c:val>
            <c:numRef>
              <c:f>'2. lamH-2'!$P$9:$P$13</c:f>
              <c:numCache>
                <c:formatCode>General</c:formatCode>
                <c:ptCount val="5"/>
                <c:pt idx="0">
                  <c:v>9.6456399999999998E-2</c:v>
                </c:pt>
                <c:pt idx="1">
                  <c:v>9.53928E-2</c:v>
                </c:pt>
                <c:pt idx="2">
                  <c:v>9.4391199999999995E-2</c:v>
                </c:pt>
                <c:pt idx="3">
                  <c:v>9.3451800000000002E-2</c:v>
                </c:pt>
                <c:pt idx="4">
                  <c:v>9.2574000000000004E-2</c:v>
                </c:pt>
              </c:numCache>
            </c:numRef>
          </c:val>
          <c:smooth val="0"/>
          <c:extLst>
            <c:ext xmlns:c16="http://schemas.microsoft.com/office/drawing/2014/chart" uri="{C3380CC4-5D6E-409C-BE32-E72D297353CC}">
              <c16:uniqueId val="{00000001-761B-4BF9-BDAC-0B56A02DE812}"/>
            </c:ext>
          </c:extLst>
        </c:ser>
        <c:ser>
          <c:idx val="2"/>
          <c:order val="2"/>
          <c:tx>
            <c:strRef>
              <c:f>'2. lamH-2'!$B$15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'2. lamH-2'!$A$2:$A$6</c:f>
              <c:numCache>
                <c:formatCode>General</c:formatCode>
                <c:ptCount val="5"/>
                <c:pt idx="0">
                  <c:v>3</c:v>
                </c:pt>
                <c:pt idx="1">
                  <c:v>4</c:v>
                </c:pt>
                <c:pt idx="2">
                  <c:v>5</c:v>
                </c:pt>
                <c:pt idx="3">
                  <c:v>6</c:v>
                </c:pt>
                <c:pt idx="4">
                  <c:v>7</c:v>
                </c:pt>
              </c:numCache>
            </c:numRef>
          </c:cat>
          <c:val>
            <c:numRef>
              <c:f>'2. lamH-2'!$Z$2:$Z$6</c:f>
              <c:numCache>
                <c:formatCode>General</c:formatCode>
                <c:ptCount val="5"/>
                <c:pt idx="0">
                  <c:v>8.0026299999999995E-2</c:v>
                </c:pt>
                <c:pt idx="1">
                  <c:v>8.0043400000000001E-2</c:v>
                </c:pt>
                <c:pt idx="2">
                  <c:v>7.9997899999999997E-2</c:v>
                </c:pt>
                <c:pt idx="3">
                  <c:v>7.9997399999999996E-2</c:v>
                </c:pt>
                <c:pt idx="4">
                  <c:v>7.9993099999999998E-2</c:v>
                </c:pt>
              </c:numCache>
            </c:numRef>
          </c:val>
          <c:smooth val="0"/>
          <c:extLst>
            <c:ext xmlns:c16="http://schemas.microsoft.com/office/drawing/2014/chart" uri="{C3380CC4-5D6E-409C-BE32-E72D297353CC}">
              <c16:uniqueId val="{00000002-761B-4BF9-BDAC-0B56A02DE812}"/>
            </c:ext>
          </c:extLst>
        </c:ser>
        <c:ser>
          <c:idx val="3"/>
          <c:order val="3"/>
          <c:tx>
            <c:strRef>
              <c:f>'2. lamH-2'!$B$16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'2. lamH-2'!$A$2:$A$6</c:f>
              <c:numCache>
                <c:formatCode>General</c:formatCode>
                <c:ptCount val="5"/>
                <c:pt idx="0">
                  <c:v>3</c:v>
                </c:pt>
                <c:pt idx="1">
                  <c:v>4</c:v>
                </c:pt>
                <c:pt idx="2">
                  <c:v>5</c:v>
                </c:pt>
                <c:pt idx="3">
                  <c:v>6</c:v>
                </c:pt>
                <c:pt idx="4">
                  <c:v>7</c:v>
                </c:pt>
              </c:numCache>
            </c:numRef>
          </c:cat>
          <c:val>
            <c:numRef>
              <c:f>'2. lamH-2'!$Z$9:$Z$13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761B-4BF9-BDAC-0B56A02DE812}"/>
            </c:ext>
          </c:extLst>
        </c:ser>
        <c:ser>
          <c:idx val="4"/>
          <c:order val="4"/>
          <c:tx>
            <c:strRef>
              <c:f>'2. lamH-2'!$C$15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'2. lamH-2'!$A$2:$A$6</c:f>
              <c:numCache>
                <c:formatCode>General</c:formatCode>
                <c:ptCount val="5"/>
                <c:pt idx="0">
                  <c:v>3</c:v>
                </c:pt>
                <c:pt idx="1">
                  <c:v>4</c:v>
                </c:pt>
                <c:pt idx="2">
                  <c:v>5</c:v>
                </c:pt>
                <c:pt idx="3">
                  <c:v>6</c:v>
                </c:pt>
                <c:pt idx="4">
                  <c:v>7</c:v>
                </c:pt>
              </c:numCache>
            </c:numRef>
          </c:cat>
          <c:val>
            <c:numRef>
              <c:f>'2. lamH-2'!$AJ$2:$AJ$6</c:f>
              <c:numCache>
                <c:formatCode>General</c:formatCode>
                <c:ptCount val="5"/>
                <c:pt idx="0">
                  <c:v>9.9983900000000001E-2</c:v>
                </c:pt>
                <c:pt idx="1">
                  <c:v>9.9997299999999997E-2</c:v>
                </c:pt>
                <c:pt idx="2">
                  <c:v>0.100009</c:v>
                </c:pt>
                <c:pt idx="3">
                  <c:v>0.100022</c:v>
                </c:pt>
                <c:pt idx="4">
                  <c:v>9.9932099999999996E-2</c:v>
                </c:pt>
              </c:numCache>
            </c:numRef>
          </c:val>
          <c:smooth val="0"/>
          <c:extLst>
            <c:ext xmlns:c16="http://schemas.microsoft.com/office/drawing/2014/chart" uri="{C3380CC4-5D6E-409C-BE32-E72D297353CC}">
              <c16:uniqueId val="{00000004-761B-4BF9-BDAC-0B56A02DE812}"/>
            </c:ext>
          </c:extLst>
        </c:ser>
        <c:ser>
          <c:idx val="5"/>
          <c:order val="5"/>
          <c:tx>
            <c:strRef>
              <c:f>'2. lamH-2'!$C$16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lamH-2'!$AJ$9:$AJ$13</c:f>
              <c:numCache>
                <c:formatCode>General</c:formatCode>
                <c:ptCount val="5"/>
                <c:pt idx="0">
                  <c:v>0.1</c:v>
                </c:pt>
                <c:pt idx="1">
                  <c:v>0.1</c:v>
                </c:pt>
                <c:pt idx="2">
                  <c:v>0.1</c:v>
                </c:pt>
                <c:pt idx="3">
                  <c:v>0.1</c:v>
                </c:pt>
                <c:pt idx="4">
                  <c:v>9.99998E-2</c:v>
                </c:pt>
              </c:numCache>
            </c:numRef>
          </c:val>
          <c:smooth val="0"/>
          <c:extLst>
            <c:ext xmlns:c16="http://schemas.microsoft.com/office/drawing/2014/chart" uri="{C3380CC4-5D6E-409C-BE32-E72D297353CC}">
              <c16:uniqueId val="{00000005-761B-4BF9-BDAC-0B56A02DE812}"/>
            </c:ext>
          </c:extLst>
        </c:ser>
        <c:ser>
          <c:idx val="6"/>
          <c:order val="6"/>
          <c:tx>
            <c:strRef>
              <c:f>'2. lamH-2'!$D$15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'2. lamH-2'!$A$2:$A$6</c:f>
              <c:numCache>
                <c:formatCode>General</c:formatCode>
                <c:ptCount val="5"/>
                <c:pt idx="0">
                  <c:v>3</c:v>
                </c:pt>
                <c:pt idx="1">
                  <c:v>4</c:v>
                </c:pt>
                <c:pt idx="2">
                  <c:v>5</c:v>
                </c:pt>
                <c:pt idx="3">
                  <c:v>6</c:v>
                </c:pt>
                <c:pt idx="4">
                  <c:v>7</c:v>
                </c:pt>
              </c:numCache>
            </c:numRef>
          </c:cat>
          <c:val>
            <c:numRef>
              <c:f>'2. lamH-2'!$AQ$23:$AQ$27</c:f>
              <c:numCache>
                <c:formatCode>General</c:formatCode>
                <c:ptCount val="5"/>
                <c:pt idx="0">
                  <c:v>9.63701E-2</c:v>
                </c:pt>
                <c:pt idx="1">
                  <c:v>9.53489E-2</c:v>
                </c:pt>
                <c:pt idx="2">
                  <c:v>9.4412700000000002E-2</c:v>
                </c:pt>
                <c:pt idx="3">
                  <c:v>9.3518699999999996E-2</c:v>
                </c:pt>
                <c:pt idx="4">
                  <c:v>9.2764700000000005E-2</c:v>
                </c:pt>
              </c:numCache>
            </c:numRef>
          </c:val>
          <c:smooth val="0"/>
          <c:extLst>
            <c:ext xmlns:c16="http://schemas.microsoft.com/office/drawing/2014/chart" uri="{C3380CC4-5D6E-409C-BE32-E72D297353CC}">
              <c16:uniqueId val="{00000006-761B-4BF9-BDAC-0B56A02DE812}"/>
            </c:ext>
          </c:extLst>
        </c:ser>
        <c:ser>
          <c:idx val="7"/>
          <c:order val="7"/>
          <c:tx>
            <c:strRef>
              <c:f>'2. lamH-2'!$D$16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lamH-2'!$AQ$30:$AQ$34</c:f>
              <c:numCache>
                <c:formatCode>General</c:formatCode>
                <c:ptCount val="5"/>
                <c:pt idx="0">
                  <c:v>9.6389299999999997E-2</c:v>
                </c:pt>
                <c:pt idx="1">
                  <c:v>9.5363699999999996E-2</c:v>
                </c:pt>
                <c:pt idx="2">
                  <c:v>9.4420599999999993E-2</c:v>
                </c:pt>
                <c:pt idx="3">
                  <c:v>9.3556100000000003E-2</c:v>
                </c:pt>
                <c:pt idx="4">
                  <c:v>9.2765200000000006E-2</c:v>
                </c:pt>
              </c:numCache>
            </c:numRef>
          </c:val>
          <c:smooth val="0"/>
          <c:extLst>
            <c:ext xmlns:c16="http://schemas.microsoft.com/office/drawing/2014/chart" uri="{C3380CC4-5D6E-409C-BE32-E72D297353CC}">
              <c16:uniqueId val="{00000007-761B-4BF9-BDAC-0B56A02DE812}"/>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'2. lamH-2'!$A$18</c:f>
              <c:strCache>
                <c:ptCount val="1"/>
                <c:pt idx="0">
                  <c:v>λH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b'!$L$2:$L$6</c:f>
              <c:numCache>
                <c:formatCode>General</c:formatCode>
                <c:ptCount val="5"/>
                <c:pt idx="0">
                  <c:v>9.9983799999999998E-2</c:v>
                </c:pt>
                <c:pt idx="1">
                  <c:v>9.9990200000000001E-2</c:v>
                </c:pt>
                <c:pt idx="2">
                  <c:v>0.100024</c:v>
                </c:pt>
                <c:pt idx="3">
                  <c:v>9.99916E-2</c:v>
                </c:pt>
                <c:pt idx="4">
                  <c:v>9.9975700000000001E-2</c:v>
                </c:pt>
              </c:numCache>
            </c:numRef>
          </c:val>
          <c:smooth val="0"/>
          <c:extLst>
            <c:ext xmlns:c16="http://schemas.microsoft.com/office/drawing/2014/chart" uri="{C3380CC4-5D6E-409C-BE32-E72D297353CC}">
              <c16:uniqueId val="{00000000-CDC7-4F06-9DE9-1DC5B759E0C0}"/>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b'!$L$9:$L$13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1-CDC7-4F06-9DE9-1DC5B759E0C0}"/>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b'!$AC$2:$AC$6</c:f>
              <c:numCache>
                <c:formatCode>General</c:formatCode>
                <c:ptCount val="5"/>
                <c:pt idx="0">
                  <c:v>0.100024</c:v>
                </c:pt>
                <c:pt idx="1">
                  <c:v>9.9982299999999996E-2</c:v>
                </c:pt>
                <c:pt idx="2">
                  <c:v>9.9960199999999999E-2</c:v>
                </c:pt>
                <c:pt idx="3">
                  <c:v>0.100022</c:v>
                </c:pt>
                <c:pt idx="4">
                  <c:v>0.100027</c:v>
                </c:pt>
              </c:numCache>
            </c:numRef>
          </c:val>
          <c:smooth val="0"/>
          <c:extLst>
            <c:ext xmlns:c16="http://schemas.microsoft.com/office/drawing/2014/chart" uri="{C3380CC4-5D6E-409C-BE32-E72D297353CC}">
              <c16:uniqueId val="{00000002-CDC7-4F06-9DE9-1DC5B759E0C0}"/>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b'!$AC$9:$AC$13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3-CDC7-4F06-9DE9-1DC5B759E0C0}"/>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3.0829863890102178E-2"/>
              <c:y val="0.38400956552905685"/>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'4. mubH-2'!$A$15</c:f>
              <c:strCache>
                <c:ptCount val="1"/>
                <c:pt idx="0">
                  <c:v>sim(γ=0.5)</c:v>
                </c:pt>
              </c:strCache>
            </c:strRef>
          </c:tx>
          <c:marker>
            <c:symbol val="circle"/>
            <c:size val="6"/>
            <c:spPr>
              <a:solidFill>
                <a:schemeClr val="accent1"/>
              </a:solidFill>
              <a:ln w="9525">
                <a:solidFill>
                  <a:schemeClr val="accent1"/>
                </a:solidFill>
              </a:ln>
              <a:effectLst/>
            </c:spPr>
          </c:marker>
          <c:cat>
            <c:numRef>
              <c:f>'4. mubH-2'!$A$2:$A$6</c:f>
              <c:numCache>
                <c:formatCode>General</c:formatCode>
                <c:ptCount val="5"/>
                <c:pt idx="0">
                  <c:v>15</c:v>
                </c:pt>
                <c:pt idx="1">
                  <c:v>20</c:v>
                </c:pt>
                <c:pt idx="2">
                  <c:v>25</c:v>
                </c:pt>
                <c:pt idx="3">
                  <c:v>30</c:v>
                </c:pt>
                <c:pt idx="4">
                  <c:v>35</c:v>
                </c:pt>
              </c:numCache>
            </c:numRef>
          </c:cat>
          <c:val>
            <c:numRef>
              <c:f>'4. mubH-2'!$M$2:$M$6</c:f>
              <c:numCache>
                <c:formatCode>General</c:formatCode>
                <c:ptCount val="5"/>
                <c:pt idx="0">
                  <c:v>1.44983</c:v>
                </c:pt>
                <c:pt idx="1">
                  <c:v>1.4134899999999999</c:v>
                </c:pt>
                <c:pt idx="2">
                  <c:v>1.3866099999999999</c:v>
                </c:pt>
                <c:pt idx="3">
                  <c:v>1.36531</c:v>
                </c:pt>
                <c:pt idx="4">
                  <c:v>1.3499099999999999</c:v>
                </c:pt>
              </c:numCache>
            </c:numRef>
          </c:val>
          <c:smooth val="0"/>
          <c:extLst>
            <c:ext xmlns:c16="http://schemas.microsoft.com/office/drawing/2014/chart" uri="{C3380CC4-5D6E-409C-BE32-E72D297353CC}">
              <c16:uniqueId val="{00000000-7512-4EDE-88F2-01D5C5C98B6A}"/>
            </c:ext>
          </c:extLst>
        </c:ser>
        <c:ser>
          <c:idx val="1"/>
          <c:order val="1"/>
          <c:tx>
            <c:strRef>
              <c:f>'4. mubH-2'!$A$16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'4. mubH-2'!$A$2:$A$6</c:f>
              <c:numCache>
                <c:formatCode>General</c:formatCode>
                <c:ptCount val="5"/>
                <c:pt idx="0">
                  <c:v>15</c:v>
                </c:pt>
                <c:pt idx="1">
                  <c:v>20</c:v>
                </c:pt>
                <c:pt idx="2">
                  <c:v>25</c:v>
                </c:pt>
                <c:pt idx="3">
                  <c:v>30</c:v>
                </c:pt>
                <c:pt idx="4">
                  <c:v>35</c:v>
                </c:pt>
              </c:numCache>
            </c:numRef>
          </c:cat>
          <c:val>
            <c:numRef>
              <c:f>'4. mubH-2'!$M$9:$M$13</c:f>
              <c:numCache>
                <c:formatCode>General</c:formatCode>
                <c:ptCount val="5"/>
                <c:pt idx="0">
                  <c:v>1.4506300000000001</c:v>
                </c:pt>
                <c:pt idx="1">
                  <c:v>1.4129700000000001</c:v>
                </c:pt>
                <c:pt idx="2">
                  <c:v>1.3860300000000001</c:v>
                </c:pt>
                <c:pt idx="3">
                  <c:v>1.36578</c:v>
                </c:pt>
                <c:pt idx="4">
                  <c:v>1.35</c:v>
                </c:pt>
              </c:numCache>
            </c:numRef>
          </c:val>
          <c:smooth val="0"/>
          <c:extLst>
            <c:ext xmlns:c16="http://schemas.microsoft.com/office/drawing/2014/chart" uri="{C3380CC4-5D6E-409C-BE32-E72D297353CC}">
              <c16:uniqueId val="{00000001-7512-4EDE-88F2-01D5C5C98B6A}"/>
            </c:ext>
          </c:extLst>
        </c:ser>
        <c:ser>
          <c:idx val="2"/>
          <c:order val="2"/>
          <c:tx>
            <c:strRef>
              <c:f>'4. mubH-2'!$B$15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'4. mubH-2'!$A$2:$A$6</c:f>
              <c:numCache>
                <c:formatCode>General</c:formatCode>
                <c:ptCount val="5"/>
                <c:pt idx="0">
                  <c:v>15</c:v>
                </c:pt>
                <c:pt idx="1">
                  <c:v>20</c:v>
                </c:pt>
                <c:pt idx="2">
                  <c:v>25</c:v>
                </c:pt>
                <c:pt idx="3">
                  <c:v>30</c:v>
                </c:pt>
                <c:pt idx="4">
                  <c:v>35</c:v>
                </c:pt>
              </c:numCache>
            </c:numRef>
          </c:cat>
          <c:val>
            <c:numRef>
              <c:f>'4. mubH-2'!$W$2:$W$6</c:f>
              <c:numCache>
                <c:formatCode>General</c:formatCode>
                <c:ptCount val="5"/>
                <c:pt idx="0">
                  <c:v>0.52034400000000003</c:v>
                </c:pt>
                <c:pt idx="1">
                  <c:v>0.40445700000000001</c:v>
                </c:pt>
                <c:pt idx="2">
                  <c:v>0.32945600000000003</c:v>
                </c:pt>
                <c:pt idx="3">
                  <c:v>0.27743899999999999</c:v>
                </c:pt>
                <c:pt idx="4">
                  <c:v>0.23946100000000001</c:v>
                </c:pt>
              </c:numCache>
            </c:numRef>
          </c:val>
          <c:smooth val="0"/>
          <c:extLst>
            <c:ext xmlns:c16="http://schemas.microsoft.com/office/drawing/2014/chart" uri="{C3380CC4-5D6E-409C-BE32-E72D297353CC}">
              <c16:uniqueId val="{00000002-7512-4EDE-88F2-01D5C5C98B6A}"/>
            </c:ext>
          </c:extLst>
        </c:ser>
        <c:ser>
          <c:idx val="3"/>
          <c:order val="3"/>
          <c:tx>
            <c:strRef>
              <c:f>'4. mubH-2'!$B$16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'4. mubH-2'!$A$2:$A$6</c:f>
              <c:numCache>
                <c:formatCode>General</c:formatCode>
                <c:ptCount val="5"/>
                <c:pt idx="0">
                  <c:v>15</c:v>
                </c:pt>
                <c:pt idx="1">
                  <c:v>20</c:v>
                </c:pt>
                <c:pt idx="2">
                  <c:v>25</c:v>
                </c:pt>
                <c:pt idx="3">
                  <c:v>30</c:v>
                </c:pt>
                <c:pt idx="4">
                  <c:v>35</c:v>
                </c:pt>
              </c:numCache>
            </c:numRef>
          </c:cat>
          <c:val>
            <c:numRef>
              <c:f>'4. mubH-2'!$W$9:$W$13</c:f>
              <c:numCache>
                <c:formatCode>General</c:formatCode>
                <c:ptCount val="5"/>
                <c:pt idx="0">
                  <c:v>0.52050600000000002</c:v>
                </c:pt>
                <c:pt idx="1">
                  <c:v>0.40447</c:v>
                </c:pt>
                <c:pt idx="2">
                  <c:v>0.32944499999999999</c:v>
                </c:pt>
                <c:pt idx="3">
                  <c:v>0.27735399999999999</c:v>
                </c:pt>
                <c:pt idx="4">
                  <c:v>0.239234</c:v>
                </c:pt>
              </c:numCache>
            </c:numRef>
          </c:val>
          <c:smooth val="0"/>
          <c:extLst>
            <c:ext xmlns:c16="http://schemas.microsoft.com/office/drawing/2014/chart" uri="{C3380CC4-5D6E-409C-BE32-E72D297353CC}">
              <c16:uniqueId val="{00000003-7512-4EDE-88F2-01D5C5C98B6A}"/>
            </c:ext>
          </c:extLst>
        </c:ser>
        <c:ser>
          <c:idx val="4"/>
          <c:order val="4"/>
          <c:tx>
            <c:strRef>
              <c:f>'4. mubH-2'!$C$15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'4. mubH-2'!$A$2:$A$6</c:f>
              <c:numCache>
                <c:formatCode>General</c:formatCode>
                <c:ptCount val="5"/>
                <c:pt idx="0">
                  <c:v>15</c:v>
                </c:pt>
                <c:pt idx="1">
                  <c:v>20</c:v>
                </c:pt>
                <c:pt idx="2">
                  <c:v>25</c:v>
                </c:pt>
                <c:pt idx="3">
                  <c:v>30</c:v>
                </c:pt>
                <c:pt idx="4">
                  <c:v>35</c:v>
                </c:pt>
              </c:numCache>
            </c:numRef>
          </c:cat>
          <c:val>
            <c:numRef>
              <c:f>'4. mubH-2'!$AG$2:$AG$6</c:f>
              <c:numCache>
                <c:formatCode>General</c:formatCode>
                <c:ptCount val="5"/>
                <c:pt idx="0">
                  <c:v>0.92949099999999996</c:v>
                </c:pt>
                <c:pt idx="1">
                  <c:v>1.0090399999999999</c:v>
                </c:pt>
                <c:pt idx="2">
                  <c:v>1.05715</c:v>
                </c:pt>
                <c:pt idx="3">
                  <c:v>1.0878699999999999</c:v>
                </c:pt>
                <c:pt idx="4">
                  <c:v>1.1104400000000001</c:v>
                </c:pt>
              </c:numCache>
            </c:numRef>
          </c:val>
          <c:smooth val="0"/>
          <c:extLst>
            <c:ext xmlns:c16="http://schemas.microsoft.com/office/drawing/2014/chart" uri="{C3380CC4-5D6E-409C-BE32-E72D297353CC}">
              <c16:uniqueId val="{00000004-7512-4EDE-88F2-01D5C5C98B6A}"/>
            </c:ext>
          </c:extLst>
        </c:ser>
        <c:ser>
          <c:idx val="5"/>
          <c:order val="5"/>
          <c:tx>
            <c:strRef>
              <c:f>'4. mubH-2'!$C$16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mubH-2'!$AG$9:$AG$13</c:f>
              <c:numCache>
                <c:formatCode>General</c:formatCode>
                <c:ptCount val="5"/>
                <c:pt idx="0">
                  <c:v>0.93012099999999998</c:v>
                </c:pt>
                <c:pt idx="1">
                  <c:v>1.0085</c:v>
                </c:pt>
                <c:pt idx="2">
                  <c:v>1.0565899999999999</c:v>
                </c:pt>
                <c:pt idx="3">
                  <c:v>1.0884199999999999</c:v>
                </c:pt>
                <c:pt idx="4">
                  <c:v>1.11076</c:v>
                </c:pt>
              </c:numCache>
            </c:numRef>
          </c:val>
          <c:smooth val="0"/>
          <c:extLst>
            <c:ext xmlns:c16="http://schemas.microsoft.com/office/drawing/2014/chart" uri="{C3380CC4-5D6E-409C-BE32-E72D297353CC}">
              <c16:uniqueId val="{00000005-7512-4EDE-88F2-01D5C5C98B6A}"/>
            </c:ext>
          </c:extLst>
        </c:ser>
        <c:ser>
          <c:idx val="6"/>
          <c:order val="6"/>
          <c:tx>
            <c:strRef>
              <c:f>'4. mubH-2'!$D$15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'4. mubH-2'!$A$2:$A$6</c:f>
              <c:numCache>
                <c:formatCode>General</c:formatCode>
                <c:ptCount val="5"/>
                <c:pt idx="0">
                  <c:v>15</c:v>
                </c:pt>
                <c:pt idx="1">
                  <c:v>20</c:v>
                </c:pt>
                <c:pt idx="2">
                  <c:v>25</c:v>
                </c:pt>
                <c:pt idx="3">
                  <c:v>30</c:v>
                </c:pt>
                <c:pt idx="4">
                  <c:v>35</c:v>
                </c:pt>
              </c:numCache>
            </c:numRef>
          </c:cat>
          <c:val>
            <c:numRef>
              <c:f>'4. mubH-2'!$AN$23:$AN$27</c:f>
              <c:numCache>
                <c:formatCode>General</c:formatCode>
                <c:ptCount val="5"/>
                <c:pt idx="0">
                  <c:v>1.5799099999999999</c:v>
                </c:pt>
                <c:pt idx="1">
                  <c:v>1.54579</c:v>
                </c:pt>
                <c:pt idx="2">
                  <c:v>1.5200800000000001</c:v>
                </c:pt>
                <c:pt idx="3">
                  <c:v>1.49983</c:v>
                </c:pt>
                <c:pt idx="4">
                  <c:v>1.48498</c:v>
                </c:pt>
              </c:numCache>
            </c:numRef>
          </c:val>
          <c:smooth val="0"/>
          <c:extLst>
            <c:ext xmlns:c16="http://schemas.microsoft.com/office/drawing/2014/chart" uri="{C3380CC4-5D6E-409C-BE32-E72D297353CC}">
              <c16:uniqueId val="{00000006-7512-4EDE-88F2-01D5C5C98B6A}"/>
            </c:ext>
          </c:extLst>
        </c:ser>
        <c:ser>
          <c:idx val="7"/>
          <c:order val="7"/>
          <c:tx>
            <c:strRef>
              <c:f>'4. mubH-2'!$D$16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mubH-2'!$AN$30:$AN$34</c:f>
              <c:numCache>
                <c:formatCode>General</c:formatCode>
                <c:ptCount val="5"/>
                <c:pt idx="0">
                  <c:v>1.58002</c:v>
                </c:pt>
                <c:pt idx="1">
                  <c:v>1.5454399999999999</c:v>
                </c:pt>
                <c:pt idx="2">
                  <c:v>1.5199400000000001</c:v>
                </c:pt>
                <c:pt idx="3">
                  <c:v>1.50027</c:v>
                </c:pt>
                <c:pt idx="4">
                  <c:v>1.48464</c:v>
                </c:pt>
              </c:numCache>
            </c:numRef>
          </c:val>
          <c:smooth val="0"/>
          <c:extLst>
            <c:ext xmlns:c16="http://schemas.microsoft.com/office/drawing/2014/chart" uri="{C3380CC4-5D6E-409C-BE32-E72D297353CC}">
              <c16:uniqueId val="{00000007-7512-4EDE-88F2-01D5C5C98B6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'4. mubH-2'!$A$18</c:f>
              <c:strCache>
                <c:ptCount val="1"/>
                <c:pt idx="0">
                  <c:v> μ2H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6FFE-47B8-8FB4-0E0AFEF4C92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6FFE-47B8-8FB4-0E0AFEF4C92B}"/>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6FFE-47B8-8FB4-0E0AFEF4C92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6FFE-47B8-8FB4-0E0AFEF4C92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85CD-4F1F-91A1-8582E7FEBE05}"/>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85CD-4F1F-91A1-8582E7FEBE05}"/>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85CD-4F1F-91A1-8582E7FEBE05}"/>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85CD-4F1F-91A1-8582E7FEBE05}"/>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85CD-4F1F-91A1-8582E7FEBE05}"/>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85CD-4F1F-91A1-8582E7FEBE05}"/>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85CD-4F1F-91A1-8582E7FEBE05}"/>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85CD-4F1F-91A1-8582E7FEBE05}"/>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5DF3-4DFC-BB60-278707EBB697}"/>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5DF3-4DFC-BB60-278707EBB697}"/>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5DF3-4DFC-BB60-278707EBB697}"/>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5DF3-4DFC-BB60-278707EBB697}"/>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'[2]1. b'!$A$2:$A$6</c:f>
              <c:numCache>
                <c:formatCode>General</c:formatCode>
                <c:ptCount val="5"/>
                <c:pt idx="0">
                  <c:v>3</c:v>
                </c:pt>
                <c:pt idx="1">
                  <c:v>4</c:v>
                </c:pt>
                <c:pt idx="2">
                  <c:v>5</c:v>
                </c:pt>
                <c:pt idx="3">
                  <c:v>6</c:v>
                </c:pt>
                <c:pt idx="4">
                  <c:v>7</c:v>
                </c:pt>
              </c:numCache>
            </c:numRef>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CAE5-4AAC-A391-83EF20F79BD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'[2]1. b'!$A$2:$A$6</c:f>
              <c:numCache>
                <c:formatCode>General</c:formatCode>
                <c:ptCount val="5"/>
                <c:pt idx="0">
                  <c:v>3</c:v>
                </c:pt>
                <c:pt idx="1">
                  <c:v>4</c:v>
                </c:pt>
                <c:pt idx="2">
                  <c:v>5</c:v>
                </c:pt>
                <c:pt idx="3">
                  <c:v>6</c:v>
                </c:pt>
                <c:pt idx="4">
                  <c:v>7</c:v>
                </c:pt>
              </c:numCache>
            </c:numRef>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CAE5-4AAC-A391-83EF20F79BD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CAE5-4AAC-A391-83EF20F79BD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CAE5-4AAC-A391-83EF20F79BD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CAE5-4AAC-A391-83EF20F79BD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CAE5-4AAC-A391-83EF20F79BD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CAE5-4AAC-A391-83EF20F79BD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CAE5-4AAC-A391-83EF20F79BD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C02C-47C8-B8E8-04A251FE7E5A}"/>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C02C-47C8-B8E8-04A251FE7E5A}"/>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C02C-47C8-B8E8-04A251FE7E5A}"/>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C02C-47C8-B8E8-04A251FE7E5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754E-4946-9F2F-A940035A22A8}"/>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754E-4946-9F2F-A940035A22A8}"/>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754E-4946-9F2F-A940035A22A8}"/>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754E-4946-9F2F-A940035A22A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b'!$O$2:$O$6</c:f>
              <c:numCache>
                <c:formatCode>General</c:formatCode>
                <c:ptCount val="5"/>
                <c:pt idx="0">
                  <c:v>5.0686500000000002E-2</c:v>
                </c:pt>
                <c:pt idx="1">
                  <c:v>2.1332E-2</c:v>
                </c:pt>
                <c:pt idx="2">
                  <c:v>1.26696E-2</c:v>
                </c:pt>
                <c:pt idx="3">
                  <c:v>9.9999500000000005E-3</c:v>
                </c:pt>
                <c:pt idx="4">
                  <c:v>9.6157399999999994E-3</c:v>
                </c:pt>
              </c:numCache>
            </c:numRef>
          </c:val>
          <c:smooth val="0"/>
          <c:extLst>
            <c:ext xmlns:c16="http://schemas.microsoft.com/office/drawing/2014/chart" uri="{C3380CC4-5D6E-409C-BE32-E72D297353CC}">
              <c16:uniqueId val="{00000000-1C9F-4038-89C8-47709D4FF868}"/>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b'!$O$9:$O$13</c:f>
              <c:numCache>
                <c:formatCode>General</c:formatCode>
                <c:ptCount val="5"/>
                <c:pt idx="0">
                  <c:v>5.0713899999999999E-2</c:v>
                </c:pt>
                <c:pt idx="1">
                  <c:v>2.1268599999999999E-2</c:v>
                </c:pt>
                <c:pt idx="2">
                  <c:v>1.26739E-2</c:v>
                </c:pt>
                <c:pt idx="3">
                  <c:v>1.00184E-2</c:v>
                </c:pt>
                <c:pt idx="4">
                  <c:v>9.6182000000000004E-3</c:v>
                </c:pt>
              </c:numCache>
            </c:numRef>
          </c:val>
          <c:smooth val="0"/>
          <c:extLst>
            <c:ext xmlns:c16="http://schemas.microsoft.com/office/drawing/2014/chart" uri="{C3380CC4-5D6E-409C-BE32-E72D297353CC}">
              <c16:uniqueId val="{00000001-1C9F-4038-89C8-47709D4FF868}"/>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b'!$AF$2:$AF$6</c:f>
              <c:numCache>
                <c:formatCode>General</c:formatCode>
                <c:ptCount val="5"/>
                <c:pt idx="0">
                  <c:v>0.26062600000000002</c:v>
                </c:pt>
                <c:pt idx="1">
                  <c:v>0.110434</c:v>
                </c:pt>
                <c:pt idx="2">
                  <c:v>5.4751099999999997E-2</c:v>
                </c:pt>
                <c:pt idx="3">
                  <c:v>3.5416000000000003E-2</c:v>
                </c:pt>
                <c:pt idx="4">
                  <c:v>2.8144499999999999E-2</c:v>
                </c:pt>
              </c:numCache>
            </c:numRef>
          </c:val>
          <c:smooth val="0"/>
          <c:extLst>
            <c:ext xmlns:c16="http://schemas.microsoft.com/office/drawing/2014/chart" uri="{C3380CC4-5D6E-409C-BE32-E72D297353CC}">
              <c16:uniqueId val="{00000002-1C9F-4038-89C8-47709D4FF868}"/>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b'!$AF$9:$AF$13</c:f>
              <c:numCache>
                <c:formatCode>General</c:formatCode>
                <c:ptCount val="5"/>
                <c:pt idx="0">
                  <c:v>0.26062999999999997</c:v>
                </c:pt>
                <c:pt idx="1">
                  <c:v>0.11042200000000001</c:v>
                </c:pt>
                <c:pt idx="2">
                  <c:v>5.4786399999999999E-2</c:v>
                </c:pt>
                <c:pt idx="3">
                  <c:v>3.5393500000000001E-2</c:v>
                </c:pt>
                <c:pt idx="4">
                  <c:v>2.8167000000000001E-2</c:v>
                </c:pt>
              </c:numCache>
            </c:numRef>
          </c:val>
          <c:smooth val="0"/>
          <c:extLst>
            <c:ext xmlns:c16="http://schemas.microsoft.com/office/drawing/2014/chart" uri="{C3380CC4-5D6E-409C-BE32-E72D297353CC}">
              <c16:uniqueId val="{00000003-1C9F-4038-89C8-47709D4FF86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b'!$P$2:$P$6</c:f>
              <c:numCache>
                <c:formatCode>General</c:formatCode>
                <c:ptCount val="5"/>
                <c:pt idx="0">
                  <c:v>0.252805</c:v>
                </c:pt>
                <c:pt idx="1">
                  <c:v>0.16531699999999999</c:v>
                </c:pt>
                <c:pt idx="2">
                  <c:v>0.12645000000000001</c:v>
                </c:pt>
                <c:pt idx="3">
                  <c:v>0.107612</c:v>
                </c:pt>
                <c:pt idx="4">
                  <c:v>9.7318199999999994E-2</c:v>
                </c:pt>
              </c:numCache>
            </c:numRef>
          </c:val>
          <c:smooth val="0"/>
          <c:extLst>
            <c:ext xmlns:c16="http://schemas.microsoft.com/office/drawing/2014/chart" uri="{C3380CC4-5D6E-409C-BE32-E72D297353CC}">
              <c16:uniqueId val="{00000000-370E-4272-9B57-2C5561227FA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b'!$P$9:$P$13</c:f>
              <c:numCache>
                <c:formatCode>General</c:formatCode>
                <c:ptCount val="5"/>
                <c:pt idx="0">
                  <c:v>0.25292900000000001</c:v>
                </c:pt>
                <c:pt idx="1">
                  <c:v>0.165301</c:v>
                </c:pt>
                <c:pt idx="2">
                  <c:v>0.12642</c:v>
                </c:pt>
                <c:pt idx="3">
                  <c:v>0.107571</c:v>
                </c:pt>
                <c:pt idx="4">
                  <c:v>9.7314100000000001E-2</c:v>
                </c:pt>
              </c:numCache>
            </c:numRef>
          </c:val>
          <c:smooth val="0"/>
          <c:extLst>
            <c:ext xmlns:c16="http://schemas.microsoft.com/office/drawing/2014/chart" uri="{C3380CC4-5D6E-409C-BE32-E72D297353CC}">
              <c16:uniqueId val="{00000001-370E-4272-9B57-2C5561227FAB}"/>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b'!$AG$2:$AG$6</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2-370E-4272-9B57-2C5561227FA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b'!$AG$9:$AG$13</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3-370E-4272-9B57-2C5561227FA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b'!$O$2:$O$6</c:f>
              <c:numCache>
                <c:formatCode>General</c:formatCode>
                <c:ptCount val="5"/>
                <c:pt idx="0">
                  <c:v>0.63778800000000002</c:v>
                </c:pt>
                <c:pt idx="1">
                  <c:v>0.48587000000000002</c:v>
                </c:pt>
                <c:pt idx="2">
                  <c:v>0.40005600000000002</c:v>
                </c:pt>
                <c:pt idx="3">
                  <c:v>0.35050300000000001</c:v>
                </c:pt>
                <c:pt idx="4">
                  <c:v>0.319384</c:v>
                </c:pt>
              </c:numCache>
            </c:numRef>
          </c:val>
          <c:smooth val="0"/>
          <c:extLst>
            <c:ext xmlns:c16="http://schemas.microsoft.com/office/drawing/2014/chart" uri="{C3380CC4-5D6E-409C-BE32-E72D297353CC}">
              <c16:uniqueId val="{00000000-B27F-49EE-85B3-2396F9991578}"/>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b'!$O$9:$O$13</c:f>
              <c:numCache>
                <c:formatCode>General</c:formatCode>
                <c:ptCount val="5"/>
                <c:pt idx="0">
                  <c:v>0.63805500000000004</c:v>
                </c:pt>
                <c:pt idx="1">
                  <c:v>0.48576000000000003</c:v>
                </c:pt>
                <c:pt idx="2">
                  <c:v>0.400092</c:v>
                </c:pt>
                <c:pt idx="3">
                  <c:v>0.35046500000000003</c:v>
                </c:pt>
                <c:pt idx="4">
                  <c:v>0.31930399999999998</c:v>
                </c:pt>
              </c:numCache>
            </c:numRef>
          </c:val>
          <c:smooth val="0"/>
          <c:extLst>
            <c:ext xmlns:c16="http://schemas.microsoft.com/office/drawing/2014/chart" uri="{C3380CC4-5D6E-409C-BE32-E72D297353CC}">
              <c16:uniqueId val="{00000001-B27F-49EE-85B3-2396F9991578}"/>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b'!$Y$2:$Y$6</c:f>
              <c:numCache>
                <c:formatCode>General</c:formatCode>
                <c:ptCount val="5"/>
                <c:pt idx="0">
                  <c:v>0.15482399999999999</c:v>
                </c:pt>
                <c:pt idx="1">
                  <c:v>0.15077599999999999</c:v>
                </c:pt>
                <c:pt idx="2">
                  <c:v>0.149032</c:v>
                </c:pt>
                <c:pt idx="3">
                  <c:v>0.148174</c:v>
                </c:pt>
                <c:pt idx="4">
                  <c:v>0.14755699999999999</c:v>
                </c:pt>
              </c:numCache>
            </c:numRef>
          </c:val>
          <c:smooth val="0"/>
          <c:extLst>
            <c:ext xmlns:c16="http://schemas.microsoft.com/office/drawing/2014/chart" uri="{C3380CC4-5D6E-409C-BE32-E72D297353CC}">
              <c16:uniqueId val="{00000002-B27F-49EE-85B3-2396F9991578}"/>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b'!$Y$9:$Y$13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B27F-49EE-85B3-2396F9991578}"/>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b'!$AI$2:$AI$6</c:f>
              <c:numCache>
                <c:formatCode>General</c:formatCode>
                <c:ptCount val="5"/>
                <c:pt idx="0">
                  <c:v>0.80789800000000001</c:v>
                </c:pt>
                <c:pt idx="1">
                  <c:v>0.60252399999999995</c:v>
                </c:pt>
                <c:pt idx="2">
                  <c:v>0.48703800000000003</c:v>
                </c:pt>
                <c:pt idx="3">
                  <c:v>0.42067500000000002</c:v>
                </c:pt>
                <c:pt idx="4">
                  <c:v>0.379222</c:v>
                </c:pt>
              </c:numCache>
            </c:numRef>
          </c:val>
          <c:smooth val="0"/>
          <c:extLst>
            <c:ext xmlns:c16="http://schemas.microsoft.com/office/drawing/2014/chart" uri="{C3380CC4-5D6E-409C-BE32-E72D297353CC}">
              <c16:uniqueId val="{00000004-B27F-49EE-85B3-2396F9991578}"/>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b'!$AI$9:$AI$13</c:f>
              <c:numCache>
                <c:formatCode>General</c:formatCode>
                <c:ptCount val="5"/>
                <c:pt idx="0">
                  <c:v>0.808307</c:v>
                </c:pt>
                <c:pt idx="1">
                  <c:v>0.60233099999999995</c:v>
                </c:pt>
                <c:pt idx="2">
                  <c:v>0.48708000000000001</c:v>
                </c:pt>
                <c:pt idx="3">
                  <c:v>0.42059999999999997</c:v>
                </c:pt>
                <c:pt idx="4">
                  <c:v>0.379081</c:v>
                </c:pt>
              </c:numCache>
            </c:numRef>
          </c:val>
          <c:smooth val="0"/>
          <c:extLst>
            <c:ext xmlns:c16="http://schemas.microsoft.com/office/drawing/2014/chart" uri="{C3380CC4-5D6E-409C-BE32-E72D297353CC}">
              <c16:uniqueId val="{00000005-B27F-49EE-85B3-2396F9991578}"/>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b'!$AP$23:$AP$27</c:f>
              <c:numCache>
                <c:formatCode>General</c:formatCode>
                <c:ptCount val="5"/>
                <c:pt idx="0">
                  <c:v>1.2110399999999999</c:v>
                </c:pt>
                <c:pt idx="1">
                  <c:v>0.81274500000000005</c:v>
                </c:pt>
                <c:pt idx="2">
                  <c:v>0.60035400000000005</c:v>
                </c:pt>
                <c:pt idx="3">
                  <c:v>0.485877</c:v>
                </c:pt>
                <c:pt idx="4">
                  <c:v>0.41820499999999999</c:v>
                </c:pt>
              </c:numCache>
            </c:numRef>
          </c:val>
          <c:smooth val="0"/>
          <c:extLst>
            <c:ext xmlns:c16="http://schemas.microsoft.com/office/drawing/2014/chart" uri="{C3380CC4-5D6E-409C-BE32-E72D297353CC}">
              <c16:uniqueId val="{00000006-B27F-49EE-85B3-2396F9991578}"/>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b'!$AP$30:$AP$34</c:f>
              <c:numCache>
                <c:formatCode>General</c:formatCode>
                <c:ptCount val="5"/>
                <c:pt idx="0">
                  <c:v>1.21146</c:v>
                </c:pt>
                <c:pt idx="1">
                  <c:v>0.813419</c:v>
                </c:pt>
                <c:pt idx="2">
                  <c:v>0.60015700000000005</c:v>
                </c:pt>
                <c:pt idx="3">
                  <c:v>0.48588700000000001</c:v>
                </c:pt>
                <c:pt idx="4">
                  <c:v>0.41830499999999998</c:v>
                </c:pt>
              </c:numCache>
            </c:numRef>
          </c:val>
          <c:smooth val="0"/>
          <c:extLst>
            <c:ext xmlns:c16="http://schemas.microsoft.com/office/drawing/2014/chart" uri="{C3380CC4-5D6E-409C-BE32-E72D297353CC}">
              <c16:uniqueId val="{00000007-B27F-49EE-85B3-2396F999157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b'!$P$2:$P$6</c:f>
              <c:numCache>
                <c:formatCode>General</c:formatCode>
                <c:ptCount val="5"/>
                <c:pt idx="0">
                  <c:v>9.3364900000000001E-2</c:v>
                </c:pt>
                <c:pt idx="1">
                  <c:v>9.4055799999999995E-2</c:v>
                </c:pt>
                <c:pt idx="2">
                  <c:v>9.4406500000000004E-2</c:v>
                </c:pt>
                <c:pt idx="3">
                  <c:v>9.4599600000000006E-2</c:v>
                </c:pt>
                <c:pt idx="4">
                  <c:v>9.4690700000000003E-2</c:v>
                </c:pt>
              </c:numCache>
            </c:numRef>
          </c:val>
          <c:smooth val="0"/>
          <c:extLst>
            <c:ext xmlns:c16="http://schemas.microsoft.com/office/drawing/2014/chart" uri="{C3380CC4-5D6E-409C-BE32-E72D297353CC}">
              <c16:uniqueId val="{00000000-632B-4978-97BB-BF790EB1B8A4}"/>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b'!$P$9:$P$13</c:f>
              <c:numCache>
                <c:formatCode>General</c:formatCode>
                <c:ptCount val="5"/>
                <c:pt idx="0">
                  <c:v>9.3335399999999999E-2</c:v>
                </c:pt>
                <c:pt idx="1">
                  <c:v>9.4056200000000006E-2</c:v>
                </c:pt>
                <c:pt idx="2">
                  <c:v>9.4391199999999995E-2</c:v>
                </c:pt>
                <c:pt idx="3">
                  <c:v>9.4556600000000005E-2</c:v>
                </c:pt>
                <c:pt idx="4">
                  <c:v>9.4640100000000005E-2</c:v>
                </c:pt>
              </c:numCache>
            </c:numRef>
          </c:val>
          <c:smooth val="0"/>
          <c:extLst>
            <c:ext xmlns:c16="http://schemas.microsoft.com/office/drawing/2014/chart" uri="{C3380CC4-5D6E-409C-BE32-E72D297353CC}">
              <c16:uniqueId val="{00000001-632B-4978-97BB-BF790EB1B8A4}"/>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b'!$Z$2:$Z$6</c:f>
              <c:numCache>
                <c:formatCode>General</c:formatCode>
                <c:ptCount val="5"/>
                <c:pt idx="0">
                  <c:v>8.0014699999999994E-2</c:v>
                </c:pt>
                <c:pt idx="1">
                  <c:v>7.9977300000000001E-2</c:v>
                </c:pt>
                <c:pt idx="2">
                  <c:v>7.9999100000000004E-2</c:v>
                </c:pt>
                <c:pt idx="3">
                  <c:v>7.9983600000000002E-2</c:v>
                </c:pt>
                <c:pt idx="4">
                  <c:v>7.99903E-2</c:v>
                </c:pt>
              </c:numCache>
            </c:numRef>
          </c:val>
          <c:smooth val="0"/>
          <c:extLst>
            <c:ext xmlns:c16="http://schemas.microsoft.com/office/drawing/2014/chart" uri="{C3380CC4-5D6E-409C-BE32-E72D297353CC}">
              <c16:uniqueId val="{00000002-632B-4978-97BB-BF790EB1B8A4}"/>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632B-4978-97BB-BF790EB1B8A4}"/>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b'!$AJ$2:$AJ$6</c:f>
              <c:numCache>
                <c:formatCode>General</c:formatCode>
                <c:ptCount val="5"/>
                <c:pt idx="0">
                  <c:v>0.100033</c:v>
                </c:pt>
                <c:pt idx="1">
                  <c:v>0.100012</c:v>
                </c:pt>
                <c:pt idx="2">
                  <c:v>0.100023</c:v>
                </c:pt>
                <c:pt idx="3">
                  <c:v>0.100068</c:v>
                </c:pt>
                <c:pt idx="4">
                  <c:v>0.100076</c:v>
                </c:pt>
              </c:numCache>
            </c:numRef>
          </c:val>
          <c:smooth val="0"/>
          <c:extLst>
            <c:ext xmlns:c16="http://schemas.microsoft.com/office/drawing/2014/chart" uri="{C3380CC4-5D6E-409C-BE32-E72D297353CC}">
              <c16:uniqueId val="{00000004-632B-4978-97BB-BF790EB1B8A4}"/>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b'!$AJ$9:$AJ$13</c:f>
              <c:numCache>
                <c:formatCode>General</c:formatCode>
                <c:ptCount val="5"/>
                <c:pt idx="0">
                  <c:v>9.99998E-2</c:v>
                </c:pt>
                <c:pt idx="1">
                  <c:v>0.1</c:v>
                </c:pt>
                <c:pt idx="2">
                  <c:v>0.1</c:v>
                </c:pt>
                <c:pt idx="3">
                  <c:v>0.1</c:v>
                </c:pt>
                <c:pt idx="4">
                  <c:v>0.1</c:v>
                </c:pt>
              </c:numCache>
            </c:numRef>
          </c:val>
          <c:smooth val="0"/>
          <c:extLst>
            <c:ext xmlns:c16="http://schemas.microsoft.com/office/drawing/2014/chart" uri="{C3380CC4-5D6E-409C-BE32-E72D297353CC}">
              <c16:uniqueId val="{00000005-632B-4978-97BB-BF790EB1B8A4}"/>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b'!$AQ$23:$AQ$27</c:f>
              <c:numCache>
                <c:formatCode>General</c:formatCode>
                <c:ptCount val="5"/>
                <c:pt idx="0">
                  <c:v>9.3694100000000002E-2</c:v>
                </c:pt>
                <c:pt idx="1">
                  <c:v>9.4180700000000006E-2</c:v>
                </c:pt>
                <c:pt idx="2">
                  <c:v>9.4391699999999995E-2</c:v>
                </c:pt>
                <c:pt idx="3">
                  <c:v>9.4539600000000001E-2</c:v>
                </c:pt>
                <c:pt idx="4">
                  <c:v>9.4559000000000004E-2</c:v>
                </c:pt>
              </c:numCache>
            </c:numRef>
          </c:val>
          <c:smooth val="0"/>
          <c:extLst>
            <c:ext xmlns:c16="http://schemas.microsoft.com/office/drawing/2014/chart" uri="{C3380CC4-5D6E-409C-BE32-E72D297353CC}">
              <c16:uniqueId val="{00000006-632B-4978-97BB-BF790EB1B8A4}"/>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b'!$AQ$30:$AQ$34</c:f>
              <c:numCache>
                <c:formatCode>General</c:formatCode>
                <c:ptCount val="5"/>
                <c:pt idx="0">
                  <c:v>9.3724699999999994E-2</c:v>
                </c:pt>
                <c:pt idx="1">
                  <c:v>9.4193499999999999E-2</c:v>
                </c:pt>
                <c:pt idx="2">
                  <c:v>9.4420599999999993E-2</c:v>
                </c:pt>
                <c:pt idx="3">
                  <c:v>9.4517100000000007E-2</c:v>
                </c:pt>
                <c:pt idx="4">
                  <c:v>9.45497E-2</c:v>
                </c:pt>
              </c:numCache>
            </c:numRef>
          </c:val>
          <c:smooth val="0"/>
          <c:extLst>
            <c:ext xmlns:c16="http://schemas.microsoft.com/office/drawing/2014/chart" uri="{C3380CC4-5D6E-409C-BE32-E72D297353CC}">
              <c16:uniqueId val="{00000007-632B-4978-97BB-BF790EB1B8A4}"/>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75CD-4270-96F5-27A54534A844}"/>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75CD-4270-96F5-27A54534A844}"/>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75CD-4270-96F5-27A54534A844}"/>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75CD-4270-96F5-27A54534A844}"/>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75CD-4270-96F5-27A54534A844}"/>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75CD-4270-96F5-27A54534A844}"/>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75CD-4270-96F5-27A54534A844}"/>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75CD-4270-96F5-27A54534A844}"/>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B187BF1F-A8EA-42DA-946A-408501E4AF5A}"/>
              </a:ext>
            </a:extLst>
          </p:cNvPr>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A3DB5A80-E851-4843-9AAA-D26EDE14BE09}"/>
              </a:ext>
            </a:extLst>
          </p:cNvPr>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3EDBE6CB-BD5E-442E-9493-4111C3A2874C}" type="datetimeFigureOut">
              <a:rPr lang="zh-TW" altLang="en-US" smtClean="0"/>
              <a:t>2025/6/30</a:t>
            </a:fld>
            <a:endParaRPr lang="zh-TW" altLang="en-US"/>
          </a:p>
        </p:txBody>
      </p:sp>
      <p:sp>
        <p:nvSpPr>
          <p:cNvPr id="4" name="頁尾版面配置區 3">
            <a:extLst>
              <a:ext uri="{FF2B5EF4-FFF2-40B4-BE49-F238E27FC236}">
                <a16:creationId xmlns:a16="http://schemas.microsoft.com/office/drawing/2014/main" id="{75D37228-4465-4951-B239-9DC98E7EB818}"/>
              </a:ext>
            </a:extLst>
          </p:cNvPr>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F53F2D1D-2685-4D06-82D5-4E1D07BD07D1}"/>
              </a:ext>
            </a:extLst>
          </p:cNvPr>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310BF3CB-03CD-4315-86AD-B083416D1292}" type="slidenum">
              <a:rPr lang="zh-TW" altLang="en-US" smtClean="0"/>
              <a:t>‹#›</a:t>
            </a:fld>
            <a:endParaRPr lang="zh-TW" altLang="en-US"/>
          </a:p>
        </p:txBody>
      </p:sp>
    </p:spTree>
    <p:extLst>
      <p:ext uri="{BB962C8B-B14F-4D97-AF65-F5344CB8AC3E}">
        <p14:creationId xmlns:p14="http://schemas.microsoft.com/office/powerpoint/2010/main" val="3524068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48C4A521-691A-45AC-80F9-8E484ED712C1}" type="datetimeFigureOut">
              <a:rPr lang="zh-TW" altLang="en-US" smtClean="0"/>
              <a:t>2025/6/30</a:t>
            </a:fld>
            <a:endParaRPr lang="zh-TW" altLang="en-US"/>
          </a:p>
        </p:txBody>
      </p:sp>
      <p:sp>
        <p:nvSpPr>
          <p:cNvPr id="4" name="投影片影像版面配置區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A8B1DB68-DA2F-485E-BF37-2158D2F609CB}" type="slidenum">
              <a:rPr lang="zh-TW" altLang="en-US" smtClean="0"/>
              <a:t>‹#›</a:t>
            </a:fld>
            <a:endParaRPr lang="zh-TW" altLang="en-US"/>
          </a:p>
        </p:txBody>
      </p:sp>
    </p:spTree>
    <p:extLst>
      <p:ext uri="{BB962C8B-B14F-4D97-AF65-F5344CB8AC3E}">
        <p14:creationId xmlns:p14="http://schemas.microsoft.com/office/powerpoint/2010/main" val="212521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各位口試委員大家好，我是蔡怡翔</a:t>
            </a:r>
            <a:endParaRPr lang="en-US" altLang="zh-TW" dirty="0"/>
          </a:p>
          <a:p>
            <a:r>
              <a:rPr lang="zh-TW" altLang="en-US" dirty="0"/>
              <a:t>我的研究題目是</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a:t>
            </a:fld>
            <a:endParaRPr lang="zh-TW" altLang="en-US"/>
          </a:p>
        </p:txBody>
      </p:sp>
    </p:spTree>
    <p:extLst>
      <p:ext uri="{BB962C8B-B14F-4D97-AF65-F5344CB8AC3E}">
        <p14:creationId xmlns:p14="http://schemas.microsoft.com/office/powerpoint/2010/main" val="4007827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第二種情境是兩種人且沒有</a:t>
            </a:r>
            <a:r>
              <a:rPr lang="en-US" altLang="zh-TW" dirty="0"/>
              <a:t>impatience</a:t>
            </a:r>
          </a:p>
          <a:p>
            <a:endParaRPr lang="en-US" altLang="zh-TW" dirty="0"/>
          </a:p>
          <a:p>
            <a:r>
              <a:rPr lang="zh-TW" altLang="en-US" dirty="0"/>
              <a:t>高低優先權會經由各自的</a:t>
            </a:r>
            <a:r>
              <a:rPr lang="en-US" altLang="zh-TW" dirty="0"/>
              <a:t>arrival rate</a:t>
            </a:r>
            <a:r>
              <a:rPr lang="zh-TW" altLang="en-US" dirty="0"/>
              <a:t>進去</a:t>
            </a:r>
            <a:r>
              <a:rPr lang="en-US" altLang="zh-TW" dirty="0"/>
              <a:t>customer queue</a:t>
            </a:r>
            <a:r>
              <a:rPr lang="zh-TW" altLang="en-US" dirty="0"/>
              <a:t>，高優先權的人會排在低優先權的人之前，而高優先權的人排在隊伍最後面</a:t>
            </a:r>
            <a:endParaRPr lang="en-US" altLang="zh-TW" dirty="0"/>
          </a:p>
          <a:p>
            <a:endParaRPr lang="en-US" altLang="zh-TW" dirty="0"/>
          </a:p>
          <a:p>
            <a:r>
              <a:rPr lang="zh-TW" altLang="en-US" dirty="0"/>
              <a:t>後面再依照各自的優先權的</a:t>
            </a:r>
            <a:r>
              <a:rPr lang="en-US" altLang="zh-TW" dirty="0"/>
              <a:t>block generation rate</a:t>
            </a:r>
            <a:r>
              <a:rPr lang="zh-TW" altLang="en-US" dirty="0"/>
              <a:t>與</a:t>
            </a:r>
            <a:r>
              <a:rPr lang="en-US" altLang="zh-TW" dirty="0"/>
              <a:t>consensus rate</a:t>
            </a:r>
            <a:r>
              <a:rPr lang="zh-TW" altLang="en-US" dirty="0"/>
              <a:t>進行區塊生成與共識行為</a:t>
            </a:r>
            <a:endParaRPr lang="en-US" altLang="zh-TW" dirty="0"/>
          </a:p>
          <a:p>
            <a:endParaRPr lang="en-US" altLang="zh-TW" dirty="0"/>
          </a:p>
          <a:p>
            <a:r>
              <a:rPr lang="zh-TW" altLang="en-US" dirty="0"/>
              <a:t>因為是</a:t>
            </a:r>
            <a:r>
              <a:rPr lang="en-US" altLang="zh-TW" dirty="0"/>
              <a:t>non-preemptive</a:t>
            </a:r>
            <a:r>
              <a:rPr lang="zh-TW" altLang="en-US" dirty="0"/>
              <a:t>的優先權，所以即使</a:t>
            </a:r>
            <a:r>
              <a:rPr lang="en-US" altLang="zh-TW" dirty="0"/>
              <a:t>block queue</a:t>
            </a:r>
            <a:r>
              <a:rPr lang="zh-TW" altLang="en-US" dirty="0"/>
              <a:t>中有低優先權的人也不會被高優先權的人趕走</a:t>
            </a:r>
            <a:endParaRPr lang="en-US" altLang="zh-TW" dirty="0"/>
          </a:p>
          <a:p>
            <a:r>
              <a:rPr lang="zh-TW" altLang="en-US" dirty="0"/>
              <a:t>一次也只會有一種優先權的人在</a:t>
            </a:r>
            <a:r>
              <a:rPr lang="en-US" altLang="zh-TW" dirty="0"/>
              <a:t>block queue</a:t>
            </a:r>
            <a:r>
              <a:rPr lang="zh-TW" altLang="en-US" dirty="0"/>
              <a:t>中</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10</a:t>
            </a:fld>
            <a:endParaRPr lang="zh-TW" altLang="en-US"/>
          </a:p>
        </p:txBody>
      </p:sp>
    </p:spTree>
    <p:extLst>
      <p:ext uri="{BB962C8B-B14F-4D97-AF65-F5344CB8AC3E}">
        <p14:creationId xmlns:p14="http://schemas.microsoft.com/office/powerpoint/2010/main" val="351664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第三個情境是一種人且有</a:t>
            </a:r>
            <a:r>
              <a:rPr lang="en-US" altLang="zh-TW" dirty="0"/>
              <a:t>impatience</a:t>
            </a:r>
          </a:p>
          <a:p>
            <a:endParaRPr lang="en-US" altLang="zh-TW" dirty="0"/>
          </a:p>
          <a:p>
            <a:r>
              <a:rPr lang="zh-TW" altLang="en-US" dirty="0"/>
              <a:t>要注意</a:t>
            </a:r>
            <a:r>
              <a:rPr lang="en-US" altLang="zh-TW" dirty="0"/>
              <a:t>impatience</a:t>
            </a:r>
            <a:r>
              <a:rPr lang="zh-TW" altLang="en-US" dirty="0"/>
              <a:t>只會發生在</a:t>
            </a:r>
            <a:r>
              <a:rPr lang="en-US" altLang="zh-TW" dirty="0"/>
              <a:t>customer queue</a:t>
            </a:r>
            <a:r>
              <a:rPr lang="zh-TW" altLang="en-US" dirty="0"/>
              <a:t>當中</a:t>
            </a:r>
            <a:endParaRPr lang="en-US" altLang="zh-TW" dirty="0"/>
          </a:p>
          <a:p>
            <a:r>
              <a:rPr lang="zh-TW" altLang="en-US" dirty="0"/>
              <a:t>進入</a:t>
            </a:r>
            <a:r>
              <a:rPr lang="en-US" altLang="zh-TW" dirty="0"/>
              <a:t>block queue</a:t>
            </a:r>
            <a:r>
              <a:rPr lang="zh-TW" altLang="en-US" dirty="0"/>
              <a:t>中就不會再離開系統了</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11</a:t>
            </a:fld>
            <a:endParaRPr lang="zh-TW" altLang="en-US"/>
          </a:p>
        </p:txBody>
      </p:sp>
    </p:spTree>
    <p:extLst>
      <p:ext uri="{BB962C8B-B14F-4D97-AF65-F5344CB8AC3E}">
        <p14:creationId xmlns:p14="http://schemas.microsoft.com/office/powerpoint/2010/main" val="228403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Scenario</a:t>
            </a:r>
            <a:r>
              <a:rPr lang="zh-TW" altLang="en-US" dirty="0"/>
              <a:t> </a:t>
            </a:r>
            <a:r>
              <a:rPr lang="en-US" altLang="zh-TW" dirty="0"/>
              <a:t>4</a:t>
            </a:r>
            <a:r>
              <a:rPr lang="zh-TW" altLang="en-US" dirty="0"/>
              <a:t>是兩種人且有</a:t>
            </a:r>
            <a:r>
              <a:rPr lang="en-US" altLang="zh-TW" dirty="0"/>
              <a:t>impatience</a:t>
            </a:r>
            <a:r>
              <a:rPr lang="zh-TW" altLang="en-US" dirty="0"/>
              <a:t>的情境</a:t>
            </a:r>
            <a:endParaRPr lang="en-US" altLang="zh-TW" dirty="0"/>
          </a:p>
          <a:p>
            <a:endParaRPr lang="en-US" altLang="zh-TW" dirty="0"/>
          </a:p>
          <a:p>
            <a:r>
              <a:rPr lang="zh-TW" altLang="en-US" dirty="0"/>
              <a:t>高優先權與低優先權會依照各自的</a:t>
            </a:r>
            <a:r>
              <a:rPr lang="en-US" altLang="zh-TW" dirty="0"/>
              <a:t>impatience rate</a:t>
            </a:r>
            <a:r>
              <a:rPr lang="zh-TW" altLang="en-US" dirty="0"/>
              <a:t>離開系統</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12</a:t>
            </a:fld>
            <a:endParaRPr lang="zh-TW" altLang="en-US"/>
          </a:p>
        </p:txBody>
      </p:sp>
    </p:spTree>
    <p:extLst>
      <p:ext uri="{BB962C8B-B14F-4D97-AF65-F5344CB8AC3E}">
        <p14:creationId xmlns:p14="http://schemas.microsoft.com/office/powerpoint/2010/main" val="2113694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解析模型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13</a:t>
            </a:fld>
            <a:endParaRPr lang="zh-TW" altLang="en-US"/>
          </a:p>
        </p:txBody>
      </p:sp>
    </p:spTree>
    <p:extLst>
      <p:ext uri="{BB962C8B-B14F-4D97-AF65-F5344CB8AC3E}">
        <p14:creationId xmlns:p14="http://schemas.microsoft.com/office/powerpoint/2010/main" val="3220373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a:t>
                </a:r>
                <a:endParaRPr lang="en-US" altLang="zh-TW" dirty="0"/>
              </a:p>
              <a:p>
                <a:r>
                  <a:rPr lang="zh-TW" altLang="en-US" dirty="0"/>
                  <a:t>第</a:t>
                </a:r>
                <a:r>
                  <a:rPr lang="en-US" altLang="zh-TW" dirty="0"/>
                  <a:t>2~5</a:t>
                </a:r>
                <a:r>
                  <a:rPr lang="zh-TW" altLang="en-US" dirty="0"/>
                  <a:t>點的</a:t>
                </a:r>
                <a:r>
                  <a:rPr lang="en-US" altLang="zh-TW" dirty="0"/>
                  <a:t>block generation</a:t>
                </a:r>
                <a:r>
                  <a:rPr lang="zh-TW" altLang="en-US" dirty="0"/>
                  <a:t>，</a:t>
                </a:r>
                <a:r>
                  <a:rPr lang="en-US" altLang="zh-TW" dirty="0"/>
                  <a:t>consensus</a:t>
                </a:r>
                <a:r>
                  <a:rPr lang="zh-TW" altLang="en-US" dirty="0"/>
                  <a:t>，</a:t>
                </a:r>
                <a:r>
                  <a:rPr lang="en-US" altLang="zh-TW" dirty="0"/>
                  <a:t>impatience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𝜇</m:t>
                        </m:r>
                      </m:e>
                      <m:sub>
                        <m:r>
                          <a:rPr lang="en-US" altLang="zh-TW" b="0" i="1" dirty="0" smtClean="0">
                            <a:latin typeface="Cambria Math" panose="02040503050406030204" pitchFamily="18" charset="0"/>
                          </a:rPr>
                          <m:t>1</m:t>
                        </m:r>
                      </m:sub>
                    </m:sSub>
                    <m:r>
                      <a:rPr lang="zh-TW" altLang="en-US"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𝜇</m:t>
                        </m:r>
                      </m:e>
                      <m:sub>
                        <m:r>
                          <a:rPr lang="en-US" altLang="zh-TW" b="0" i="1" dirty="0" smtClean="0">
                            <a:latin typeface="Cambria Math" panose="02040503050406030204" pitchFamily="18" charset="0"/>
                          </a:rPr>
                          <m:t>2</m:t>
                        </m:r>
                      </m:sub>
                    </m:sSub>
                    <m:r>
                      <a:rPr lang="zh-TW" altLang="en-US" b="0" i="1" dirty="0" smtClean="0">
                        <a:latin typeface="Cambria Math" panose="02040503050406030204" pitchFamily="18" charset="0"/>
                      </a:rPr>
                      <m:t>、</m:t>
                    </m:r>
                    <m:r>
                      <a:rPr lang="en-US" altLang="zh-TW" b="0" i="1" dirty="0" smtClean="0">
                        <a:latin typeface="Cambria Math" panose="02040503050406030204" pitchFamily="18" charset="0"/>
                      </a:rPr>
                      <m:t>𝛾</m:t>
                    </m:r>
                  </m:oMath>
                </a14:m>
                <a:r>
                  <a:rPr lang="zh-TW" altLang="en-US" b="0" i="0" dirty="0">
                    <a:latin typeface="+mj-lt"/>
                  </a:rPr>
                  <a:t>做表示</a:t>
                </a:r>
                <a:endParaRPr lang="en-US" altLang="zh-TW" b="0" dirty="0"/>
              </a:p>
              <a:p>
                <a:r>
                  <a:rPr lang="en-US" altLang="zh-TW" dirty="0"/>
                  <a:t>Transition rate</a:t>
                </a:r>
                <a:r>
                  <a:rPr lang="zh-TW" altLang="en-US" dirty="0"/>
                  <a:t>的部分，</a:t>
                </a:r>
                <a14:m>
                  <m:oMath xmlns:m="http://schemas.openxmlformats.org/officeDocument/2006/math">
                    <m:r>
                      <a:rPr lang="en-US" altLang="zh-TW" i="1" dirty="0" smtClean="0">
                        <a:latin typeface="Cambria Math" panose="02040503050406030204" pitchFamily="18" charset="0"/>
                      </a:rPr>
                      <m:t>𝛼</m:t>
                    </m:r>
                  </m:oMath>
                </a14:m>
                <a:r>
                  <a:rPr lang="zh-TW" altLang="en-US" dirty="0"/>
                  <a:t>表示</a:t>
                </a:r>
                <a:r>
                  <a:rPr lang="en-US" altLang="zh-TW" dirty="0"/>
                  <a:t>ON</a:t>
                </a:r>
                <a:r>
                  <a:rPr lang="zh-TW" altLang="en-US" dirty="0"/>
                  <a:t>到</a:t>
                </a:r>
                <a:r>
                  <a:rPr lang="en-US" altLang="zh-TW" dirty="0"/>
                  <a:t>OFF</a:t>
                </a:r>
                <a:r>
                  <a:rPr lang="zh-TW" altLang="en-US" dirty="0"/>
                  <a:t>的速率，</a:t>
                </a:r>
                <a14:m>
                  <m:oMath xmlns:m="http://schemas.openxmlformats.org/officeDocument/2006/math">
                    <m:r>
                      <a:rPr lang="en-US" altLang="zh-TW" i="1" dirty="0" smtClean="0">
                        <a:latin typeface="Cambria Math" panose="02040503050406030204" pitchFamily="18" charset="0"/>
                      </a:rPr>
                      <m:t>𝛽</m:t>
                    </m:r>
                  </m:oMath>
                </a14:m>
                <a:r>
                  <a:rPr lang="zh-TW" altLang="en-US" dirty="0"/>
                  <a:t>表示</a:t>
                </a:r>
                <a:r>
                  <a:rPr lang="en-US" altLang="zh-TW" dirty="0"/>
                  <a:t>OFF</a:t>
                </a:r>
                <a:r>
                  <a:rPr lang="zh-TW" altLang="en-US" dirty="0"/>
                  <a:t>到</a:t>
                </a:r>
                <a:r>
                  <a:rPr lang="en-US" altLang="zh-TW" dirty="0"/>
                  <a:t>ON</a:t>
                </a:r>
                <a:r>
                  <a:rPr lang="zh-TW" altLang="en-US" dirty="0"/>
                  <a:t>的速率</a:t>
                </a:r>
              </a:p>
            </p:txBody>
          </p:sp>
        </mc:Choice>
        <mc:Fallback xmlns="">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符號做表示。在有高低優先權的</a:t>
                </a:r>
                <a:r>
                  <a:rPr lang="en-US" altLang="zh-TW" dirty="0"/>
                  <a:t>scenario</a:t>
                </a:r>
                <a:r>
                  <a:rPr lang="zh-TW" altLang="en-US" dirty="0"/>
                  <a:t>中以</a:t>
                </a:r>
                <a:r>
                  <a:rPr lang="en-US" altLang="zh-TW" b="0" i="0">
                    <a:latin typeface="Cambria Math" panose="02040503050406030204" pitchFamily="18" charset="0"/>
                  </a:rPr>
                  <a:t>𝜆</a:t>
                </a:r>
                <a:r>
                  <a:rPr lang="zh-TW" altLang="en-US" dirty="0"/>
                  <a:t> </a:t>
                </a:r>
                <a:r>
                  <a:rPr lang="en-US" altLang="zh-TW" dirty="0"/>
                  <a:t>/ </a:t>
                </a:r>
                <a:r>
                  <a:rPr lang="en-US" altLang="zh-TW" i="0">
                    <a:latin typeface="Cambria Math" panose="02040503050406030204" pitchFamily="18" charset="0"/>
                  </a:rPr>
                  <a:t>𝜆</a:t>
                </a:r>
                <a:r>
                  <a:rPr lang="en-US" altLang="zh-TW" b="0" i="0">
                    <a:latin typeface="Cambria Math" panose="02040503050406030204" pitchFamily="18" charset="0"/>
                  </a:rPr>
                  <a:t>_𝐻</a:t>
                </a:r>
                <a:r>
                  <a:rPr lang="zh-TW" altLang="en-US" dirty="0"/>
                  <a:t> </a:t>
                </a:r>
                <a:r>
                  <a:rPr lang="en-US" altLang="zh-TW" dirty="0"/>
                  <a:t>/ </a:t>
                </a:r>
                <a:r>
                  <a:rPr lang="en-US" altLang="zh-TW" i="0">
                    <a:latin typeface="Cambria Math" panose="02040503050406030204" pitchFamily="18" charset="0"/>
                  </a:rPr>
                  <a:t>𝜆_L</a:t>
                </a:r>
                <a:r>
                  <a:rPr lang="zh-TW" altLang="en-US" dirty="0"/>
                  <a:t>分別表示</a:t>
                </a:r>
                <a:r>
                  <a:rPr lang="en-US" altLang="zh-TW" dirty="0"/>
                  <a:t>overall</a:t>
                </a:r>
                <a:r>
                  <a:rPr lang="zh-TW" altLang="en-US" dirty="0"/>
                  <a:t>，高優先權和低優先權的</a:t>
                </a:r>
                <a:r>
                  <a:rPr lang="en-US" altLang="zh-TW" dirty="0"/>
                  <a:t>arrival rate</a:t>
                </a:r>
              </a:p>
              <a:p>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r>
                  <a:rPr lang="en-US" altLang="zh-TW" i="0" dirty="0">
                    <a:latin typeface="Cambria Math" panose="02040503050406030204" pitchFamily="18" charset="0"/>
                  </a:rPr>
                  <a:t>𝜇_</a:t>
                </a:r>
                <a:r>
                  <a:rPr lang="en-US" altLang="zh-TW" b="0" i="0" dirty="0">
                    <a:latin typeface="Cambria Math" panose="02040503050406030204" pitchFamily="18" charset="0"/>
                  </a:rPr>
                  <a:t>1</a:t>
                </a:r>
                <a:r>
                  <a:rPr lang="zh-TW" altLang="en-US" b="0" i="0" dirty="0">
                    <a:latin typeface="Cambria Math" panose="02040503050406030204" pitchFamily="18" charset="0"/>
                  </a:rPr>
                  <a:t> 、</a:t>
                </a:r>
                <a:r>
                  <a:rPr lang="en-US" altLang="zh-TW" b="0" i="0" dirty="0">
                    <a:latin typeface="Cambria Math" panose="02040503050406030204" pitchFamily="18" charset="0"/>
                  </a:rPr>
                  <a:t>𝜇_2</a:t>
                </a:r>
                <a:r>
                  <a:rPr lang="zh-TW" altLang="en-US" b="0" i="0" dirty="0">
                    <a:latin typeface="Cambria Math" panose="02040503050406030204" pitchFamily="18" charset="0"/>
                  </a:rPr>
                  <a:t> 、</a:t>
                </a:r>
                <a:r>
                  <a:rPr lang="en-US" altLang="zh-TW" b="0" i="0" dirty="0">
                    <a:latin typeface="Cambria Math" panose="02040503050406030204" pitchFamily="18" charset="0"/>
                  </a:rPr>
                  <a:t>𝛾</a:t>
                </a:r>
                <a:r>
                  <a:rPr lang="zh-TW" altLang="en-US" b="0" i="0" dirty="0">
                    <a:latin typeface="+mj-lt"/>
                  </a:rPr>
                  <a:t>做表示</a:t>
                </a:r>
                <a:endParaRPr lang="en-US" altLang="zh-TW" b="0" dirty="0"/>
              </a:p>
              <a:p>
                <a:r>
                  <a:rPr lang="en-US" altLang="zh-TW" dirty="0"/>
                  <a:t>Transition rate</a:t>
                </a:r>
                <a:r>
                  <a:rPr lang="zh-TW" altLang="en-US" dirty="0"/>
                  <a:t>的部分，</a:t>
                </a:r>
                <a:r>
                  <a:rPr lang="en-US" altLang="zh-TW" i="0" dirty="0">
                    <a:latin typeface="Cambria Math" panose="02040503050406030204" pitchFamily="18" charset="0"/>
                  </a:rPr>
                  <a:t>𝛼</a:t>
                </a:r>
                <a:r>
                  <a:rPr lang="zh-TW" altLang="en-US" dirty="0"/>
                  <a:t>表示</a:t>
                </a:r>
                <a:r>
                  <a:rPr lang="en-US" altLang="zh-TW" dirty="0"/>
                  <a:t>ON</a:t>
                </a:r>
                <a:r>
                  <a:rPr lang="zh-TW" altLang="en-US" dirty="0"/>
                  <a:t>到</a:t>
                </a:r>
                <a:r>
                  <a:rPr lang="en-US" altLang="zh-TW" dirty="0"/>
                  <a:t>OFF</a:t>
                </a:r>
                <a:r>
                  <a:rPr lang="zh-TW" altLang="en-US" dirty="0"/>
                  <a:t>的速率，</a:t>
                </a:r>
                <a:r>
                  <a:rPr lang="en-US" altLang="zh-TW" i="0" dirty="0">
                    <a:latin typeface="Cambria Math" panose="02040503050406030204" pitchFamily="18" charset="0"/>
                  </a:rPr>
                  <a:t>𝛽</a:t>
                </a:r>
                <a:r>
                  <a:rPr lang="zh-TW" altLang="en-US" dirty="0"/>
                  <a:t>表示</a:t>
                </a:r>
                <a:r>
                  <a:rPr lang="en-US" altLang="zh-TW" dirty="0"/>
                  <a:t>OFF</a:t>
                </a:r>
                <a:r>
                  <a:rPr lang="zh-TW" altLang="en-US" dirty="0"/>
                  <a:t>到</a:t>
                </a:r>
                <a:r>
                  <a:rPr lang="en-US" altLang="zh-TW" dirty="0"/>
                  <a:t>ON</a:t>
                </a:r>
                <a:r>
                  <a:rPr lang="zh-TW" altLang="en-US" dirty="0"/>
                  <a:t>的速率</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14</a:t>
            </a:fld>
            <a:endParaRPr lang="zh-TW" altLang="en-US"/>
          </a:p>
        </p:txBody>
      </p:sp>
    </p:spTree>
    <p:extLst>
      <p:ext uri="{BB962C8B-B14F-4D97-AF65-F5344CB8AC3E}">
        <p14:creationId xmlns:p14="http://schemas.microsoft.com/office/powerpoint/2010/main" val="3374988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這是綜合前一頁的敘述所製作的參數表可以做參考</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15</a:t>
            </a:fld>
            <a:endParaRPr lang="zh-TW" altLang="en-US" dirty="0"/>
          </a:p>
        </p:txBody>
      </p:sp>
    </p:spTree>
    <p:extLst>
      <p:ext uri="{BB962C8B-B14F-4D97-AF65-F5344CB8AC3E}">
        <p14:creationId xmlns:p14="http://schemas.microsoft.com/office/powerpoint/2010/main" val="1689161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我們的系</a:t>
                </a:r>
                <a:r>
                  <a:rPr lang="zh-TW" altLang="en-US" dirty="0"/>
                  <a:t>統的效能取決於 </a:t>
                </a:r>
                <a:r>
                  <a:rPr lang="en-US" altLang="zh-TW" dirty="0"/>
                  <a:t>effective arrival rate</a:t>
                </a:r>
                <a:r>
                  <a:rPr lang="zh-TW" altLang="en-US" dirty="0"/>
                  <a:t>與</a:t>
                </a:r>
                <a:r>
                  <a:rPr lang="en-US" altLang="zh-TW" dirty="0"/>
                  <a:t>effective service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lambda</a:t>
                </a:r>
                <a:r>
                  <a:rPr lang="en-US" altLang="zh-TW" baseline="0" dirty="0"/>
                  <a:t> effective</a:t>
                </a:r>
                <a:r>
                  <a:rPr lang="zh-TW" altLang="en-US" dirty="0"/>
                  <a:t>為</a:t>
                </a:r>
                <a:r>
                  <a:rPr lang="en-US" altLang="zh-TW" dirty="0"/>
                  <a:t>arrival rate</a:t>
                </a:r>
                <a:r>
                  <a:rPr lang="zh-TW" altLang="en-US" dirty="0"/>
                  <a:t>乘上總機率減阻塞機率、</a:t>
                </a:r>
                <a14:m>
                  <m:oMath xmlns:m="http://schemas.openxmlformats.org/officeDocument/2006/math">
                    <m:r>
                      <a:rPr lang="en-US" altLang="zh-TW" i="1" smtClean="0">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oMath>
                </a14:m>
                <a:endParaRPr lang="en-US" altLang="zh-TW" dirty="0"/>
              </a:p>
              <a:p>
                <a:r>
                  <a:rPr lang="zh-TW" altLang="en-US" dirty="0"/>
                  <a:t>但在有</a:t>
                </a:r>
                <a:r>
                  <a:rPr lang="en-US" altLang="zh-TW" dirty="0"/>
                  <a:t>impatience</a:t>
                </a:r>
                <a:r>
                  <a:rPr lang="zh-TW" altLang="en-US" dirty="0"/>
                  <a:t>的</a:t>
                </a:r>
                <a:r>
                  <a:rPr lang="en-US" altLang="zh-TW" dirty="0"/>
                  <a:t>scenario3&amp;4</a:t>
                </a:r>
                <a:r>
                  <a:rPr lang="zh-TW" altLang="en-US" dirty="0"/>
                  <a:t>中，</a:t>
                </a:r>
                <a:r>
                  <a:rPr lang="en-US" altLang="zh-TW" dirty="0"/>
                  <a:t>lambda</a:t>
                </a:r>
                <a:r>
                  <a:rPr lang="en-US" altLang="zh-TW" baseline="0" dirty="0"/>
                  <a:t> effective</a:t>
                </a:r>
                <a:r>
                  <a:rPr lang="zh-TW" altLang="en-US" dirty="0"/>
                  <a:t>為</a:t>
                </a:r>
                <a:r>
                  <a:rPr lang="en-US" altLang="zh-TW" dirty="0"/>
                  <a:t>arrival rate</a:t>
                </a:r>
                <a:r>
                  <a:rPr lang="zh-TW" altLang="en-US" dirty="0"/>
                  <a:t>乘上總機率扣掉</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b="0" i="0" dirty="0">
                    <a:latin typeface="+mj-lt"/>
                  </a:rPr>
                  <a:t>為被</a:t>
                </a:r>
                <a:r>
                  <a:rPr lang="en-US" altLang="zh-TW" b="0" i="0" dirty="0">
                    <a:latin typeface="+mj-lt"/>
                  </a:rPr>
                  <a:t>block</a:t>
                </a:r>
                <a:r>
                  <a:rPr lang="zh-TW" altLang="en-US" b="0" i="0" dirty="0">
                    <a:latin typeface="+mj-lt"/>
                  </a:rPr>
                  <a:t>掉的人</a:t>
                </a:r>
                <a:r>
                  <a:rPr lang="zh-TW" altLang="en-US" dirty="0"/>
                  <a:t>與進入系統後</a:t>
                </a:r>
                <a:r>
                  <a:rPr lang="en-US" altLang="zh-TW" dirty="0"/>
                  <a:t>impatience</a:t>
                </a:r>
                <a:r>
                  <a:rPr lang="zh-TW" altLang="en-US" dirty="0"/>
                  <a:t>掉的人的</a:t>
                </a:r>
                <a14:m>
                  <m:oMath xmlns:m="http://schemas.openxmlformats.org/officeDocument/2006/math">
                    <m:r>
                      <a:rPr lang="zh-TW" altLang="en-US" b="0" i="1" dirty="0">
                        <a:latin typeface="Cambria Math" panose="02040503050406030204" pitchFamily="18" charset="0"/>
                      </a:rPr>
                      <m:t>機率相加</m:t>
                    </m:r>
                  </m:oMath>
                </a14:m>
                <a:r>
                  <a:rPr lang="zh-TW" altLang="en-US" dirty="0"/>
                  <a:t>、</a:t>
                </a:r>
                <a14:m>
                  <m:oMath xmlns:m="http://schemas.openxmlformats.org/officeDocument/2006/math">
                    <m:sSub>
                      <m:sSubPr>
                        <m:ctrlPr>
                          <a:rPr lang="zh-TW" altLang="zh-TW" i="1" smtClean="0">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前面有提到我們的系</a:t>
                </a:r>
                <a:r>
                  <a:rPr lang="zh-TW" altLang="en-US" dirty="0"/>
                  <a:t>統的效能取決於 </a:t>
                </a:r>
                <a:r>
                  <a:rPr lang="en-US" altLang="zh-TW" dirty="0"/>
                  <a:t>effective service rate</a:t>
                </a:r>
                <a:r>
                  <a:rPr lang="zh-TW" altLang="en-US" dirty="0"/>
                  <a:t>與</a:t>
                </a:r>
                <a:r>
                  <a:rPr lang="en-US" altLang="zh-TW" dirty="0"/>
                  <a:t>effective arrival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a:t>
                </a:r>
                <a:endParaRPr lang="en-US" altLang="zh-TW" dirty="0"/>
              </a:p>
              <a:p>
                <a:r>
                  <a:rPr lang="zh-TW" altLang="en-US" dirty="0"/>
                  <a:t>但在有沒有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乘上為總機率扣掉</a:t>
                </a:r>
                <a:r>
                  <a:rPr lang="en-US" altLang="zh-TW" b="0" i="0">
                    <a:latin typeface="Cambria Math" panose="02040503050406030204" pitchFamily="18" charset="0"/>
                  </a:rPr>
                  <a:t>𝑃_𝑒</a:t>
                </a:r>
                <a:r>
                  <a:rPr lang="zh-TW" altLang="en-US" dirty="0"/>
                  <a:t>，</a:t>
                </a:r>
                <a:r>
                  <a:rPr lang="en-US" altLang="zh-TW" b="0" i="0">
                    <a:latin typeface="Cambria Math" panose="02040503050406030204" pitchFamily="18" charset="0"/>
                  </a:rPr>
                  <a:t>𝑃_𝑒</a:t>
                </a:r>
                <a:r>
                  <a:rPr lang="zh-TW" altLang="en-US" b="0" i="0" dirty="0">
                    <a:latin typeface="+mj-lt"/>
                  </a:rPr>
                  <a:t>為</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zh-TW" altLang="en-US" b="0" i="0" dirty="0">
                    <a:latin typeface="Cambria Math" panose="02040503050406030204" pitchFamily="18" charset="0"/>
                  </a:rPr>
                  <a:t>機率相加</a:t>
                </a:r>
                <a:r>
                  <a:rPr lang="zh-TW" altLang="en-US" dirty="0"/>
                  <a:t>、</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𝑏+</a:t>
                </a:r>
                <a:r>
                  <a:rPr lang="zh-TW" altLang="zh-TW" i="0">
                    <a:latin typeface="Cambria Math" panose="02040503050406030204" pitchFamily="18" charset="0"/>
                  </a:rPr>
                  <a:t>(</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 )</a:t>
                </a:r>
                <a:r>
                  <a:rPr lang="zh-TW" altLang="zh-TW" i="0">
                    <a:latin typeface="Cambria Math" panose="02040503050406030204" pitchFamily="18" charset="0"/>
                  </a:rPr>
                  <a:t> </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𝑖𝑚</a:t>
                </a:r>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r>
                  <a:rPr lang="en-US" altLang="zh-TW" b="0" i="0">
                    <a:latin typeface="Cambria Math" panose="02040503050406030204" pitchFamily="18" charset="0"/>
                  </a:rPr>
                  <a:t>𝑏</a:t>
                </a:r>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16</a:t>
            </a:fld>
            <a:endParaRPr lang="zh-TW" altLang="en-US"/>
          </a:p>
        </p:txBody>
      </p:sp>
    </p:spTree>
    <p:extLst>
      <p:ext uri="{BB962C8B-B14F-4D97-AF65-F5344CB8AC3E}">
        <p14:creationId xmlns:p14="http://schemas.microsoft.com/office/powerpoint/2010/main" val="687185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的各個節點的系統狀態模型用三維馬可夫鏈來描述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a:t>
                </a:r>
                <a:r>
                  <a:rPr lang="en-US" altLang="zh-TW" dirty="0"/>
                  <a:t>status</a:t>
                </a:r>
                <a:r>
                  <a:rPr lang="zh-TW" altLang="en-US" dirty="0"/>
                  <a:t>的系統狀態模型用三維馬可夫鏈來描述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17</a:t>
            </a:fld>
            <a:endParaRPr lang="zh-TW" altLang="en-US"/>
          </a:p>
        </p:txBody>
      </p:sp>
    </p:spTree>
    <p:extLst>
      <p:ext uri="{BB962C8B-B14F-4D97-AF65-F5344CB8AC3E}">
        <p14:creationId xmlns:p14="http://schemas.microsoft.com/office/powerpoint/2010/main" val="4008365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a:t>
                </a:r>
                <a:r>
                  <a:rPr lang="zh-TW" altLang="en-US" b="1" dirty="0"/>
                  <a:t>狀態空間</a:t>
                </a:r>
                <a:r>
                  <a:rPr lang="zh-TW" altLang="en-US" dirty="0"/>
                  <a:t>可以列為以下的公式</a:t>
                </a:r>
                <a:endParaRPr lang="en-US" altLang="zh-TW" dirty="0"/>
              </a:p>
              <a:p>
                <a:r>
                  <a:rPr lang="zh-TW" altLang="en-US" dirty="0"/>
                  <a:t>當</a:t>
                </a:r>
                <a14:m>
                  <m:oMath xmlns:m="http://schemas.openxmlformats.org/officeDocument/2006/math">
                    <m:r>
                      <a:rPr lang="en-US" altLang="zh-TW" i="1" dirty="0" smtClean="0">
                        <a:latin typeface="Cambria Math" panose="02040503050406030204" pitchFamily="18" charset="0"/>
                      </a:rPr>
                      <m:t>𝑥</m:t>
                    </m:r>
                  </m:oMath>
                </a14:m>
                <a:r>
                  <a:rPr lang="zh-TW" altLang="en-US" dirty="0"/>
                  <a:t>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14:m>
                  <m:oMath xmlns:m="http://schemas.openxmlformats.org/officeDocument/2006/math">
                    <m:r>
                      <a:rPr lang="en-US" altLang="zh-TW" i="1" dirty="0" smtClean="0">
                        <a:latin typeface="Cambria Math" panose="02040503050406030204" pitchFamily="18" charset="0"/>
                      </a:rPr>
                      <m:t>𝑥</m:t>
                    </m:r>
                  </m:oMath>
                </a14:m>
                <a:r>
                  <a:rPr lang="zh-TW" altLang="en-US" dirty="0"/>
                  <a:t>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a:t>
                </a:r>
                <a:r>
                  <a:rPr lang="zh-TW" altLang="en-US" b="1" dirty="0"/>
                  <a:t>狀態總數</a:t>
                </a:r>
                <a:r>
                  <a:rPr lang="zh-TW" altLang="en-US" dirty="0"/>
                  <a:t>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r>
                  <a:rPr lang="en-US" altLang="zh-TW" b="0" i="0">
                    <a:latin typeface="Cambria Math" panose="02040503050406030204" pitchFamily="18" charset="0"/>
                  </a:rPr>
                  <a:t>𝑖</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r>
                  <a:rPr lang="en-US" altLang="zh-TW" b="0" i="0">
                    <a:latin typeface="Cambria Math" panose="02040503050406030204" pitchFamily="18" charset="0"/>
                  </a:rPr>
                  <a:t>𝑖</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𝜋_(𝑖,𝑥,𝑘)</a:t>
                </a:r>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18</a:t>
            </a:fld>
            <a:endParaRPr lang="zh-TW" altLang="en-US" dirty="0"/>
          </a:p>
        </p:txBody>
      </p:sp>
    </p:spTree>
    <p:extLst>
      <p:ext uri="{BB962C8B-B14F-4D97-AF65-F5344CB8AC3E}">
        <p14:creationId xmlns:p14="http://schemas.microsoft.com/office/powerpoint/2010/main" val="2417646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a:t>
                </a:r>
                <a14:m>
                  <m:oMath xmlns:m="http://schemas.openxmlformats.org/officeDocument/2006/math">
                    <m:r>
                      <a:rPr lang="en-US" altLang="zh-TW" b="0" i="1" dirty="0" smtClean="0">
                        <a:latin typeface="Cambria Math" panose="02040503050406030204" pitchFamily="18" charset="0"/>
                      </a:rPr>
                      <m:t>𝑥</m:t>
                    </m:r>
                    <m:r>
                      <a:rPr lang="en-US" altLang="zh-TW" b="0" i="1" dirty="0" smtClean="0">
                        <a:latin typeface="Cambria Math" panose="02040503050406030204" pitchFamily="18" charset="0"/>
                      </a:rPr>
                      <m:t>=0</m:t>
                    </m:r>
                  </m:oMath>
                </a14:m>
                <a:r>
                  <a:rPr lang="zh-TW" altLang="en-US" dirty="0"/>
                  <a:t>，</a:t>
                </a:r>
                <a14:m>
                  <m:oMath xmlns:m="http://schemas.openxmlformats.org/officeDocument/2006/math">
                    <m:r>
                      <a:rPr lang="en-US" altLang="zh-TW" b="0" i="1" dirty="0" smtClean="0">
                        <a:latin typeface="Cambria Math" panose="02040503050406030204" pitchFamily="18" charset="0"/>
                      </a:rPr>
                      <m:t>𝑘</m:t>
                    </m:r>
                  </m:oMath>
                </a14:m>
                <a:r>
                  <a:rPr lang="zh-TW" altLang="en-US" dirty="0"/>
                  <a:t>時的平衡方程式如下面的式子所示，左邊是他的狀態變遷圖</a:t>
                </a:r>
                <a:endParaRPr lang="en-US" altLang="zh-TW" dirty="0"/>
              </a:p>
              <a:p>
                <a:endParaRPr lang="en-US" altLang="zh-TW" dirty="0"/>
              </a:p>
              <a:p>
                <a:r>
                  <a:rPr lang="zh-TW" altLang="en-US" dirty="0"/>
                  <a:t>中括弧是這個節點的速率總和，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是系統轉為</a:t>
                </a:r>
                <a:r>
                  <a:rPr lang="en-US" altLang="zh-TW" dirty="0"/>
                  <a:t>OFF</a:t>
                </a:r>
                <a:r>
                  <a:rPr lang="zh-TW" altLang="en-US" dirty="0"/>
                  <a:t>的速率，</a:t>
                </a:r>
                <a14:m>
                  <m:oMath xmlns:m="http://schemas.openxmlformats.org/officeDocument/2006/math">
                    <m:r>
                      <a:rPr lang="en-US" altLang="zh-TW" b="0" i="1" smtClean="0">
                        <a:latin typeface="Cambria Math" panose="02040503050406030204" pitchFamily="18" charset="0"/>
                      </a:rPr>
                      <m:t>𝜆</m:t>
                    </m:r>
                  </m:oMath>
                </a14:m>
                <a:r>
                  <a:rPr lang="zh-TW" altLang="en-US" dirty="0"/>
                  <a:t>是</a:t>
                </a:r>
                <a:r>
                  <a:rPr lang="en-US" altLang="zh-TW" dirty="0"/>
                  <a:t>arrival rate</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是</a:t>
                </a:r>
                <a:r>
                  <a:rPr lang="en-US" altLang="zh-TW" dirty="0"/>
                  <a:t>block generation rate</a:t>
                </a:r>
                <a:r>
                  <a:rPr lang="zh-TW" altLang="en-US" dirty="0"/>
                  <a:t>，</a:t>
                </a:r>
                <a14:m>
                  <m:oMath xmlns:m="http://schemas.openxmlformats.org/officeDocument/2006/math">
                    <m:r>
                      <a:rPr lang="en-US" altLang="zh-TW" b="0" i="1" smtClean="0">
                        <a:latin typeface="Cambria Math" panose="02040503050406030204" pitchFamily="18" charset="0"/>
                      </a:rPr>
                      <m:t>𝛾</m:t>
                    </m:r>
                  </m:oMath>
                </a14:m>
                <a:r>
                  <a:rPr lang="zh-TW" altLang="en-US" dirty="0"/>
                  <a:t>是</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r>
                  <a:rPr lang="en-US" altLang="zh-TW" b="0" i="0">
                    <a:latin typeface="Cambria Math" panose="02040503050406030204" pitchFamily="18" charset="0"/>
                  </a:rPr>
                  <a:t>𝑁−𝑏</a:t>
                </a:r>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19</a:t>
            </a:fld>
            <a:endParaRPr lang="zh-TW" altLang="en-US" dirty="0"/>
          </a:p>
        </p:txBody>
      </p:sp>
    </p:spTree>
    <p:extLst>
      <p:ext uri="{BB962C8B-B14F-4D97-AF65-F5344CB8AC3E}">
        <p14:creationId xmlns:p14="http://schemas.microsoft.com/office/powerpoint/2010/main" val="356836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a:t>
            </a:r>
            <a:endParaRPr lang="en-US" altLang="zh-TW" dirty="0"/>
          </a:p>
          <a:p>
            <a:r>
              <a:rPr lang="zh-TW" altLang="en-US" dirty="0"/>
              <a:t>系統模型</a:t>
            </a:r>
            <a:endParaRPr lang="en-US" altLang="zh-TW" dirty="0"/>
          </a:p>
          <a:p>
            <a:r>
              <a:rPr lang="zh-TW" altLang="en-US" dirty="0"/>
              <a:t>解析模型</a:t>
            </a:r>
            <a:endParaRPr lang="en-US" altLang="zh-TW" dirty="0"/>
          </a:p>
          <a:p>
            <a:r>
              <a:rPr lang="zh-TW" altLang="en-US" dirty="0"/>
              <a:t>數值結果</a:t>
            </a:r>
            <a:endParaRPr lang="en-US" altLang="zh-TW" dirty="0"/>
          </a:p>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a:t>
            </a:fld>
            <a:endParaRPr lang="zh-TW" altLang="en-US"/>
          </a:p>
        </p:txBody>
      </p:sp>
    </p:spTree>
    <p:extLst>
      <p:ext uri="{BB962C8B-B14F-4D97-AF65-F5344CB8AC3E}">
        <p14:creationId xmlns:p14="http://schemas.microsoft.com/office/powerpoint/2010/main" val="3422137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的各個節點的系統狀態模型用五維馬可夫鏈來描述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𝑗</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𝑦</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a:t>
                </a:r>
                <a:r>
                  <a:rPr lang="en-US" altLang="zh-TW" dirty="0"/>
                  <a:t>status</a:t>
                </a:r>
                <a:r>
                  <a:rPr lang="zh-TW" altLang="en-US" dirty="0"/>
                  <a:t>的系統狀態模型用五維馬可夫鏈來描述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𝑗</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𝑦</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20</a:t>
            </a:fld>
            <a:endParaRPr lang="zh-TW" altLang="en-US"/>
          </a:p>
        </p:txBody>
      </p:sp>
    </p:spTree>
    <p:extLst>
      <p:ext uri="{BB962C8B-B14F-4D97-AF65-F5344CB8AC3E}">
        <p14:creationId xmlns:p14="http://schemas.microsoft.com/office/powerpoint/2010/main" val="3513092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a:t>
                </a:r>
                <a:r>
                  <a:rPr lang="zh-TW" altLang="en-US" b="1" dirty="0"/>
                  <a:t>狀態空間</a:t>
                </a:r>
                <a:r>
                  <a:rPr lang="zh-TW" altLang="en-US" dirty="0"/>
                  <a:t>可以列為以下的公式</a:t>
                </a:r>
                <a:endParaRPr lang="en-US" altLang="zh-TW" dirty="0"/>
              </a:p>
              <a:p>
                <a:r>
                  <a:rPr lang="zh-TW" altLang="en-US" dirty="0"/>
                  <a:t>當</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=0</m:t>
                    </m:r>
                  </m:oMath>
                </a14:m>
                <a:r>
                  <a:rPr lang="zh-TW" altLang="en-US" b="0" i="0" dirty="0">
                    <a:latin typeface="+mj-lt"/>
                  </a:rPr>
                  <a:t>且</a:t>
                </a:r>
                <a14:m>
                  <m:oMath xmlns:m="http://schemas.openxmlformats.org/officeDocument/2006/math">
                    <m:r>
                      <a:rPr lang="en-US" altLang="zh-TW" b="0" i="1" smtClean="0">
                        <a:latin typeface="Cambria Math" panose="02040503050406030204" pitchFamily="18" charset="0"/>
                      </a:rPr>
                      <m:t>𝑦</m:t>
                    </m:r>
                    <m:r>
                      <a:rPr lang="en-US" altLang="zh-TW" b="0" i="1" smtClean="0">
                        <a:latin typeface="Cambria Math" panose="02040503050406030204" pitchFamily="18" charset="0"/>
                      </a:rPr>
                      <m:t>=0</m:t>
                    </m:r>
                  </m:oMath>
                </a14:m>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14:m>
                  <m:oMath xmlns:m="http://schemas.openxmlformats.org/officeDocument/2006/math">
                    <m:r>
                      <a:rPr lang="en-US" altLang="zh-TW" b="0" i="1" smtClean="0">
                        <a:latin typeface="Cambria Math" panose="02040503050406030204" pitchFamily="18" charset="0"/>
                      </a:rPr>
                      <m:t>𝑥</m:t>
                    </m:r>
                  </m:oMath>
                </a14:m>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a:t>
                </a:r>
                <a14:m>
                  <m:oMath xmlns:m="http://schemas.openxmlformats.org/officeDocument/2006/math">
                    <m:r>
                      <a:rPr lang="en-US" altLang="zh-TW" b="0" i="1" smtClean="0">
                        <a:latin typeface="Cambria Math" panose="02040503050406030204" pitchFamily="18" charset="0"/>
                      </a:rPr>
                      <m:t>𝑦</m:t>
                    </m:r>
                  </m:oMath>
                </a14:m>
                <a:r>
                  <a:rPr lang="zh-TW" altLang="en-US" dirty="0"/>
                  <a:t>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a:t>
                </a:r>
                <a:r>
                  <a:rPr lang="zh-TW" altLang="en-US" b="1" dirty="0"/>
                  <a:t>狀態總數</a:t>
                </a:r>
                <a:r>
                  <a:rPr lang="zh-TW" altLang="en-US" dirty="0"/>
                  <a:t>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r>
                  <a:rPr lang="en-US" altLang="zh-TW" b="0" i="0">
                    <a:latin typeface="Cambria Math" panose="02040503050406030204" pitchFamily="18" charset="0"/>
                  </a:rPr>
                  <a:t>𝑥=0</a:t>
                </a:r>
                <a:r>
                  <a:rPr lang="zh-TW" altLang="en-US" b="0" i="0" dirty="0">
                    <a:latin typeface="+mj-lt"/>
                  </a:rPr>
                  <a:t>且</a:t>
                </a:r>
                <a:r>
                  <a:rPr lang="en-US" altLang="zh-TW" b="0" i="0">
                    <a:latin typeface="Cambria Math" panose="02040503050406030204" pitchFamily="18" charset="0"/>
                  </a:rPr>
                  <a:t>𝑦=0</a:t>
                </a:r>
                <a:r>
                  <a:rPr lang="zh-TW" altLang="en-US" dirty="0"/>
                  <a:t>，則</a:t>
                </a:r>
                <a:r>
                  <a:rPr lang="en-US" altLang="zh-TW" b="0" i="0">
                    <a:latin typeface="Cambria Math" panose="02040503050406030204" pitchFamily="18" charset="0"/>
                  </a:rPr>
                  <a:t>𝑖+𝑗</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r>
                  <a:rPr lang="en-US" altLang="zh-TW" b="0" i="0">
                    <a:latin typeface="Cambria Math" panose="02040503050406030204" pitchFamily="18" charset="0"/>
                  </a:rPr>
                  <a:t>𝑥</a:t>
                </a:r>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r>
                  <a:rPr lang="en-US" altLang="zh-TW" b="0" i="0">
                    <a:latin typeface="Cambria Math" panose="02040503050406030204" pitchFamily="18" charset="0"/>
                  </a:rPr>
                  <a:t>𝑦</a:t>
                </a:r>
                <a:r>
                  <a:rPr lang="zh-TW" altLang="en-US" dirty="0"/>
                  <a:t>不為</a:t>
                </a:r>
                <a:r>
                  <a:rPr lang="en-US" altLang="zh-TW" dirty="0"/>
                  <a:t>0</a:t>
                </a:r>
                <a:r>
                  <a:rPr lang="zh-TW" altLang="en-US" dirty="0"/>
                  <a:t>，則</a:t>
                </a:r>
                <a:r>
                  <a:rPr lang="en-US" altLang="zh-TW" b="0" i="0">
                    <a:latin typeface="Cambria Math" panose="02040503050406030204" pitchFamily="18" charset="0"/>
                  </a:rPr>
                  <a:t>𝑖+𝑗</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𝜋_(𝑖,𝑗,𝑥,𝑦,𝑘)</a:t>
                </a:r>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21</a:t>
            </a:fld>
            <a:endParaRPr lang="zh-TW" altLang="en-US" dirty="0"/>
          </a:p>
        </p:txBody>
      </p:sp>
    </p:spTree>
    <p:extLst>
      <p:ext uri="{BB962C8B-B14F-4D97-AF65-F5344CB8AC3E}">
        <p14:creationId xmlns:p14="http://schemas.microsoft.com/office/powerpoint/2010/main" val="79270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14:m>
                  <m:oMath xmlns:m="http://schemas.openxmlformats.org/officeDocument/2006/math">
                    <m:r>
                      <a:rPr lang="en-US" altLang="zh-TW" b="0" i="1" dirty="0" smtClean="0">
                        <a:latin typeface="Cambria Math" panose="02040503050406030204" pitchFamily="18" charset="0"/>
                      </a:rPr>
                      <m:t>𝑖</m:t>
                    </m:r>
                    <m:r>
                      <a:rPr lang="en-US" altLang="zh-TW" b="0" i="1" dirty="0"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b="1" dirty="0"/>
                  <a:t>，</a:t>
                </a:r>
                <a14:m>
                  <m:oMath xmlns:m="http://schemas.openxmlformats.org/officeDocument/2006/math">
                    <m:r>
                      <a:rPr lang="en-US" altLang="zh-TW" b="0" i="1" dirty="0" smtClean="0">
                        <a:latin typeface="Cambria Math" panose="02040503050406030204" pitchFamily="18" charset="0"/>
                      </a:rPr>
                      <m:t>𝑗</m:t>
                    </m:r>
                    <m:r>
                      <a:rPr lang="en-US" altLang="zh-TW" b="0" i="1" dirty="0" smtClean="0">
                        <a:latin typeface="Cambria Math" panose="02040503050406030204" pitchFamily="18" charset="0"/>
                      </a:rPr>
                      <m:t>=</m:t>
                    </m:r>
                    <m:r>
                      <a:rPr lang="en-US" altLang="zh-TW" b="0" i="0" smtClean="0">
                        <a:latin typeface="Cambria Math" panose="02040503050406030204" pitchFamily="18" charset="0"/>
                      </a:rPr>
                      <m:t>1</m:t>
                    </m:r>
                    <m:r>
                      <a:rPr lang="en-US" altLang="zh-TW" b="0" i="0" smtClean="0">
                        <a:latin typeface="Cambria Math" panose="02040503050406030204" pitchFamily="18" charset="0"/>
                      </a:rPr>
                      <m:t>~</m:t>
                    </m:r>
                    <m:r>
                      <m:rPr>
                        <m:sty m:val="p"/>
                      </m:rPr>
                      <a:rPr lang="en-US" altLang="zh-TW" b="0" i="0" smtClean="0">
                        <a:latin typeface="Cambria Math" panose="02040503050406030204" pitchFamily="18" charset="0"/>
                      </a:rPr>
                      <m:t>N</m:t>
                    </m:r>
                    <m:r>
                      <a:rPr lang="en-US" altLang="zh-TW" b="0" i="0" smtClean="0">
                        <a:latin typeface="Cambria Math" panose="02040503050406030204" pitchFamily="18" charset="0"/>
                      </a:rPr>
                      <m:t>−2</m:t>
                    </m:r>
                    <m:r>
                      <a:rPr lang="en-US" altLang="zh-TW" b="0" i="1" smtClean="0">
                        <a:latin typeface="Cambria Math" panose="02040503050406030204" pitchFamily="18" charset="0"/>
                      </a:rPr>
                      <m:t>𝑏</m:t>
                    </m:r>
                  </m:oMath>
                </a14:m>
                <a:r>
                  <a:rPr lang="zh-TW" altLang="en-US" b="1" dirty="0"/>
                  <a:t>，</a:t>
                </a:r>
                <a14:m>
                  <m:oMath xmlns:m="http://schemas.openxmlformats.org/officeDocument/2006/math">
                    <m:r>
                      <a:rPr lang="en-US" altLang="zh-TW" i="1" dirty="0" smtClean="0">
                        <a:latin typeface="Cambria Math" panose="02040503050406030204" pitchFamily="18" charset="0"/>
                      </a:rPr>
                      <m:t>𝑥</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𝑦</m:t>
                    </m:r>
                    <m:r>
                      <a:rPr lang="en-US" altLang="zh-TW" i="1" dirty="0" smtClean="0">
                        <a:latin typeface="Cambria Math" panose="02040503050406030204" pitchFamily="18" charset="0"/>
                      </a:rPr>
                      <m:t>=0</m:t>
                    </m:r>
                  </m:oMath>
                </a14:m>
                <a:r>
                  <a:rPr lang="zh-TW" altLang="en-US" dirty="0"/>
                  <a:t>，</a:t>
                </a:r>
                <a14:m>
                  <m:oMath xmlns:m="http://schemas.openxmlformats.org/officeDocument/2006/math">
                    <m:r>
                      <a:rPr lang="en-US" altLang="zh-TW" b="0" i="1" dirty="0" smtClean="0">
                        <a:latin typeface="Cambria Math" panose="02040503050406030204" pitchFamily="18" charset="0"/>
                      </a:rPr>
                      <m:t>𝑘</m:t>
                    </m:r>
                    <m:r>
                      <a:rPr lang="en-US" altLang="zh-TW" b="0" i="1" dirty="0" smtClean="0">
                        <a:latin typeface="Cambria Math" panose="02040503050406030204" pitchFamily="18" charset="0"/>
                      </a:rPr>
                      <m:t>=1</m:t>
                    </m:r>
                  </m:oMath>
                </a14:m>
                <a:r>
                  <a:rPr lang="zh-TW" altLang="en-US" dirty="0"/>
                  <a:t>時的平衡方程式如下面的式子所示，左邊是他的狀態變遷圖</a:t>
                </a:r>
                <a:endParaRPr lang="en-US" altLang="zh-TW" dirty="0"/>
              </a:p>
              <a:p>
                <a:endParaRPr lang="en-US" altLang="zh-TW" dirty="0"/>
              </a:p>
              <a:p>
                <a:r>
                  <a:rPr lang="zh-TW" altLang="en-US" dirty="0"/>
                  <a:t>括弧中是這個節點的速率總和，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a:t>
                </a:r>
                <a:r>
                  <a:rPr lang="en-US" altLang="zh-TW" dirty="0"/>
                  <a:t>channel</a:t>
                </a:r>
                <a:r>
                  <a:rPr lang="zh-TW" altLang="en-US" dirty="0"/>
                  <a:t>轉為</a:t>
                </a:r>
                <a:r>
                  <a:rPr lang="en-US" altLang="zh-TW" dirty="0"/>
                  <a:t>OFF</a:t>
                </a:r>
                <a:r>
                  <a:rPr lang="zh-TW" altLang="en-US" dirty="0"/>
                  <a:t>的速率，兩種</a:t>
                </a:r>
                <a:r>
                  <a:rPr lang="en-US" altLang="zh-TW" dirty="0"/>
                  <a:t>arrival rate</a:t>
                </a:r>
                <a:r>
                  <a:rPr lang="zh-TW" altLang="en-US" dirty="0"/>
                  <a:t>，</a:t>
                </a:r>
                <a14:m>
                  <m:oMath xmlns:m="http://schemas.openxmlformats.org/officeDocument/2006/math">
                    <m:r>
                      <a:rPr lang="zh-TW" altLang="en-US" b="0" i="1" smtClean="0">
                        <a:latin typeface="Cambria Math" panose="02040503050406030204" pitchFamily="18" charset="0"/>
                      </a:rPr>
                      <m:t>高優先權的</m:t>
                    </m:r>
                  </m:oMath>
                </a14:m>
                <a:r>
                  <a:rPr lang="en-US" altLang="zh-TW" dirty="0"/>
                  <a:t>block generation rate</a:t>
                </a:r>
                <a:r>
                  <a:rPr lang="zh-TW" altLang="en-US" dirty="0"/>
                  <a:t>，兩種</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r>
                  <a:rPr lang="en-US" altLang="zh-TW" b="0" i="0">
                    <a:latin typeface="Cambria Math" panose="02040503050406030204" pitchFamily="18" charset="0"/>
                  </a:rPr>
                  <a:t>𝑏</a:t>
                </a:r>
                <a:r>
                  <a:rPr lang="zh-TW" altLang="en-US" b="1" dirty="0"/>
                  <a:t>，</a:t>
                </a:r>
                <a:r>
                  <a:rPr lang="zh-TW" altLang="en-US" b="0" dirty="0"/>
                  <a:t>低</a:t>
                </a:r>
                <a:r>
                  <a:rPr lang="zh-TW" altLang="en-US" dirty="0"/>
                  <a:t>優先權的顧客人數為</a:t>
                </a:r>
                <a:r>
                  <a:rPr lang="en-US" altLang="zh-TW" b="0" i="0">
                    <a:latin typeface="Cambria Math" panose="02040503050406030204" pitchFamily="18" charset="0"/>
                  </a:rPr>
                  <a:t>1~N−2𝑏</a:t>
                </a:r>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22</a:t>
            </a:fld>
            <a:endParaRPr lang="zh-TW" altLang="en-US" dirty="0"/>
          </a:p>
        </p:txBody>
      </p:sp>
    </p:spTree>
    <p:extLst>
      <p:ext uri="{BB962C8B-B14F-4D97-AF65-F5344CB8AC3E}">
        <p14:creationId xmlns:p14="http://schemas.microsoft.com/office/powerpoint/2010/main" val="1880611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a:t>
                </a:r>
                <a:r>
                  <a:rPr lang="zh-TW" altLang="en-US" b="1" i="0" dirty="0">
                    <a:latin typeface="+mj-lt"/>
                  </a:rPr>
                  <a:t>迭代演算法</a:t>
                </a:r>
                <a:r>
                  <a:rPr lang="zh-TW" altLang="en-US" dirty="0"/>
                  <a:t>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我們設為狀態空間總數分之一。</a:t>
                </a:r>
              </a:p>
              <a:p>
                <a:r>
                  <a:rPr lang="zh-TW" altLang="en-US" dirty="0"/>
                  <a:t>第二步，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帶入</a:t>
                </a:r>
                <a:r>
                  <a:rPr lang="en-US" altLang="zh-TW" dirty="0"/>
                  <a:t>Case1</a:t>
                </a:r>
                <a:r>
                  <a:rPr lang="zh-TW" altLang="en-US" dirty="0"/>
                  <a:t>到</a:t>
                </a:r>
                <a:r>
                  <a:rPr lang="en-US" altLang="zh-TW" dirty="0"/>
                  <a:t>case99</a:t>
                </a:r>
                <a:r>
                  <a:rPr lang="zh-TW" altLang="en-US" dirty="0"/>
                  <a:t>，並得出其</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r>
                  <a:rPr lang="zh-TW" altLang="en-US" dirty="0"/>
                  <a:t>第三步，正歸化</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r>
                  <a:rPr lang="zh-TW" altLang="en-US" dirty="0"/>
                  <a:t>第四部，如果</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的絕對直平方的總合開根號小於錯誤率，則結束迭代。若不是，則回到第二步驟繼續收斂。</a:t>
                </a:r>
                <a:endParaRPr lang="en-US" altLang="zh-TW" dirty="0"/>
              </a:p>
              <a:p>
                <a:endParaRPr lang="en-US" altLang="zh-TW" dirty="0"/>
              </a:p>
              <a:p>
                <a:r>
                  <a:rPr lang="zh-TW" altLang="en-US" dirty="0"/>
                  <a:t>在我們所觀察到的</a:t>
                </a:r>
                <a:r>
                  <a:rPr lang="en-US" altLang="zh-TW" dirty="0"/>
                  <a:t>case</a:t>
                </a:r>
                <a:r>
                  <a:rPr lang="zh-TW" altLang="en-US" dirty="0"/>
                  <a:t>都有收斂</a:t>
                </a:r>
              </a:p>
            </p:txBody>
          </p:sp>
        </mc:Choice>
        <mc:Fallback xmlns="">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r>
                  <a:rPr lang="en-US" altLang="zh-TW" b="0" i="0">
                    <a:latin typeface="Cambria Math" panose="02040503050406030204" pitchFamily="18" charset="0"/>
                  </a:rPr>
                  <a:t>𝜋^𝑜𝑙𝑑</a:t>
                </a:r>
                <a:r>
                  <a:rPr lang="zh-TW" altLang="en-US" dirty="0"/>
                  <a:t>我們設為狀態空間總數分之一。</a:t>
                </a:r>
              </a:p>
              <a:p>
                <a:endParaRPr lang="zh-TW" altLang="en-US" dirty="0"/>
              </a:p>
              <a:p>
                <a:r>
                  <a:rPr lang="zh-TW" altLang="en-US" dirty="0"/>
                  <a:t>第二步，</a:t>
                </a:r>
                <a:r>
                  <a:rPr lang="en-US" altLang="zh-TW" b="0" i="0">
                    <a:latin typeface="Cambria Math" panose="02040503050406030204" pitchFamily="18" charset="0"/>
                  </a:rPr>
                  <a:t>𝜋^𝑜𝑙𝑑</a:t>
                </a:r>
                <a:r>
                  <a:rPr lang="zh-TW" altLang="en-US" dirty="0"/>
                  <a:t>帶入</a:t>
                </a:r>
                <a:r>
                  <a:rPr lang="en-US" altLang="zh-TW" dirty="0"/>
                  <a:t>Case1</a:t>
                </a:r>
                <a:r>
                  <a:rPr lang="zh-TW" altLang="en-US" dirty="0"/>
                  <a:t>到</a:t>
                </a:r>
                <a:r>
                  <a:rPr lang="en-US" altLang="zh-TW" dirty="0"/>
                  <a:t>case99</a:t>
                </a:r>
                <a:r>
                  <a:rPr lang="zh-TW" altLang="en-US" dirty="0"/>
                  <a:t>，並得出其</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第三步，正歸化</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第四部，如果</a:t>
                </a:r>
                <a:r>
                  <a:rPr lang="en-US" altLang="zh-TW" b="0" i="0">
                    <a:latin typeface="Cambria Math" panose="02040503050406030204" pitchFamily="18" charset="0"/>
                  </a:rPr>
                  <a:t>𝜋^𝑜𝑙𝑑−𝜋^𝑛𝑒𝑤</a:t>
                </a:r>
                <a:r>
                  <a:rPr lang="zh-TW" altLang="en-US" dirty="0"/>
                  <a:t>的絕對直平方的總合開根號小於錯誤率，則我們結束此步驟。若不是，則回到第二步驟繼續收斂。</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23</a:t>
            </a:fld>
            <a:endParaRPr lang="zh-TW" altLang="en-US" dirty="0"/>
          </a:p>
        </p:txBody>
      </p:sp>
    </p:spTree>
    <p:extLst>
      <p:ext uri="{BB962C8B-B14F-4D97-AF65-F5344CB8AC3E}">
        <p14:creationId xmlns:p14="http://schemas.microsoft.com/office/powerpoint/2010/main" val="2681474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接下來來介紹我們的效能指標</a:t>
            </a:r>
            <a:endParaRPr lang="en-US" altLang="zh-TW" dirty="0"/>
          </a:p>
          <a:p>
            <a:r>
              <a:rPr lang="zh-TW" altLang="en-US" dirty="0"/>
              <a:t>這邊以具有高低優先權的效能指標做介紹</a:t>
            </a:r>
            <a:endParaRPr lang="en-US" altLang="zh-TW" dirty="0"/>
          </a:p>
          <a:p>
            <a:r>
              <a:rPr lang="zh-TW" altLang="en-US" dirty="0"/>
              <a:t>這是平均在</a:t>
            </a:r>
            <a:r>
              <a:rPr lang="en-US" altLang="zh-TW" dirty="0"/>
              <a:t>customer queue</a:t>
            </a:r>
            <a:r>
              <a:rPr lang="zh-TW" altLang="en-US" dirty="0"/>
              <a:t>中的人數</a:t>
            </a:r>
            <a:endParaRPr lang="en-US" altLang="zh-TW" dirty="0"/>
          </a:p>
          <a:p>
            <a:endParaRPr lang="en-US" altLang="zh-TW" dirty="0"/>
          </a:p>
          <a:p>
            <a:r>
              <a:rPr lang="zh-TW" altLang="en-US" dirty="0"/>
              <a:t>高優先權與低優先權的計算邏輯都一樣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中沒有人的機率乘人數</a:t>
            </a:r>
            <a:endParaRPr lang="en-US" altLang="zh-TW" dirty="0"/>
          </a:p>
          <a:p>
            <a:r>
              <a:rPr lang="zh-TW" altLang="en-US" dirty="0"/>
              <a:t>第二三項是累加</a:t>
            </a:r>
            <a:r>
              <a:rPr lang="en-US" altLang="zh-TW" dirty="0"/>
              <a:t>block</a:t>
            </a:r>
            <a:r>
              <a:rPr lang="zh-TW" altLang="en-US" dirty="0"/>
              <a:t> </a:t>
            </a:r>
            <a:r>
              <a:rPr lang="en-US" altLang="zh-TW" dirty="0"/>
              <a:t>queue</a:t>
            </a:r>
            <a:r>
              <a:rPr lang="zh-TW" altLang="en-US" dirty="0"/>
              <a:t>中有高或低優先權的人的機率乘人數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24</a:t>
            </a:fld>
            <a:endParaRPr lang="zh-TW" altLang="en-US" dirty="0"/>
          </a:p>
        </p:txBody>
      </p:sp>
    </p:spTree>
    <p:extLst>
      <p:ext uri="{BB962C8B-B14F-4D97-AF65-F5344CB8AC3E}">
        <p14:creationId xmlns:p14="http://schemas.microsoft.com/office/powerpoint/2010/main" val="3765239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這是平均在</a:t>
            </a:r>
            <a:r>
              <a:rPr lang="en-US" altLang="zh-TW" dirty="0"/>
              <a:t>block queue</a:t>
            </a:r>
            <a:r>
              <a:rPr lang="zh-TW" altLang="en-US" dirty="0"/>
              <a:t>中的人數</a:t>
            </a:r>
            <a:endParaRPr lang="en-US" altLang="zh-TW" dirty="0"/>
          </a:p>
          <a:p>
            <a:endParaRPr lang="en-US" altLang="zh-TW" dirty="0"/>
          </a:p>
          <a:p>
            <a:r>
              <a:rPr lang="zh-TW" altLang="en-US" dirty="0"/>
              <a:t>高優先權與低優先權的計算邏輯在這邊也一樣</a:t>
            </a:r>
            <a:endParaRPr lang="en-US" altLang="zh-TW" dirty="0"/>
          </a:p>
          <a:p>
            <a:r>
              <a:rPr lang="en-US" altLang="zh-TW" dirty="0"/>
              <a:t>block</a:t>
            </a:r>
            <a:r>
              <a:rPr lang="zh-TW" altLang="en-US" dirty="0"/>
              <a:t> </a:t>
            </a:r>
            <a:r>
              <a:rPr lang="en-US" altLang="zh-TW" dirty="0"/>
              <a:t>queue</a:t>
            </a:r>
            <a:r>
              <a:rPr lang="zh-TW" altLang="en-US" dirty="0"/>
              <a:t>中有該優先權的人時的機率乘人數累加</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的人數也是高低優先權的相加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25</a:t>
            </a:fld>
            <a:endParaRPr lang="zh-TW" altLang="en-US" dirty="0"/>
          </a:p>
        </p:txBody>
      </p:sp>
    </p:spTree>
    <p:extLst>
      <p:ext uri="{BB962C8B-B14F-4D97-AF65-F5344CB8AC3E}">
        <p14:creationId xmlns:p14="http://schemas.microsoft.com/office/powerpoint/2010/main" val="3833569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這是在平均系統中的人數</a:t>
            </a:r>
            <a:endParaRPr lang="en-US" altLang="zh-TW" dirty="0"/>
          </a:p>
          <a:p>
            <a:endParaRPr lang="en-US" altLang="zh-TW" dirty="0"/>
          </a:p>
          <a:p>
            <a:r>
              <a:rPr lang="zh-TW" altLang="en-US" dirty="0"/>
              <a:t>在這邊的高優先權與低優先權的計算邏輯還是一樣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中沒有人的機率乘人數</a:t>
            </a:r>
            <a:endParaRPr lang="en-US" altLang="zh-TW" dirty="0"/>
          </a:p>
          <a:p>
            <a:r>
              <a:rPr lang="zh-TW" altLang="en-US" dirty="0"/>
              <a:t>第二三項是累加</a:t>
            </a:r>
            <a:r>
              <a:rPr lang="en-US" altLang="zh-TW" dirty="0"/>
              <a:t>block</a:t>
            </a:r>
            <a:r>
              <a:rPr lang="zh-TW" altLang="en-US" dirty="0"/>
              <a:t> </a:t>
            </a:r>
            <a:r>
              <a:rPr lang="en-US" altLang="zh-TW" dirty="0"/>
              <a:t>queue</a:t>
            </a:r>
            <a:r>
              <a:rPr lang="zh-TW" altLang="en-US" dirty="0"/>
              <a:t>中有高或低優先權的人的機率乘人數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a:p>
            <a:endParaRPr lang="zh-TW" altLang="en-US" b="0"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26</a:t>
            </a:fld>
            <a:endParaRPr lang="zh-TW" altLang="en-US" dirty="0"/>
          </a:p>
        </p:txBody>
      </p:sp>
    </p:spTree>
    <p:extLst>
      <p:ext uri="{BB962C8B-B14F-4D97-AF65-F5344CB8AC3E}">
        <p14:creationId xmlns:p14="http://schemas.microsoft.com/office/powerpoint/2010/main" val="797483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14:m>
                  <m:oMath xmlns:m="http://schemas.openxmlformats.org/officeDocument/2006/math">
                    <m:r>
                      <a:rPr lang="en-US" altLang="zh-TW" b="0" i="1" smtClean="0">
                        <a:latin typeface="Cambria Math" panose="02040503050406030204" pitchFamily="18" charset="0"/>
                      </a:rPr>
                      <m:t>𝑁</m:t>
                    </m:r>
                  </m:oMath>
                </a14:m>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第二三項是</a:t>
                </a:r>
                <a:r>
                  <a:rPr lang="en-US" altLang="zh-TW" dirty="0"/>
                  <a:t>block queue</a:t>
                </a:r>
                <a:r>
                  <a:rPr lang="zh-TW" altLang="en-US" dirty="0"/>
                  <a:t>中有高或低優先權的人時，高低優先權相加為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zh-TW" altLang="en-US" dirty="0"/>
                  <a:t>低優先權的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的第二項</a:t>
                </a:r>
                <a:r>
                  <a:rPr lang="en-US" altLang="zh-TW" dirty="0"/>
                  <a:t>~</a:t>
                </a:r>
                <a:r>
                  <a:rPr lang="zh-TW" altLang="en-US" dirty="0"/>
                  <a:t>第四項與高優先權的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邏輯相同</a:t>
                </a:r>
                <a:endParaRPr lang="en-US" altLang="zh-TW" dirty="0"/>
              </a:p>
              <a:p>
                <a:r>
                  <a:rPr lang="zh-TW" altLang="en-US" dirty="0"/>
                  <a:t>但由於低優先權的最高容量上限為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，所以在累加時要多第一項、將</a:t>
                </a:r>
                <a14:m>
                  <m:oMath xmlns:m="http://schemas.openxmlformats.org/officeDocument/2006/math">
                    <m:r>
                      <a:rPr lang="en-US" altLang="zh-TW" b="0" i="1" smtClean="0">
                        <a:latin typeface="Cambria Math" panose="02040503050406030204" pitchFamily="18" charset="0"/>
                      </a:rPr>
                      <m:t>𝑗</m:t>
                    </m:r>
                  </m:oMath>
                </a14:m>
                <a:r>
                  <a:rPr lang="zh-TW" altLang="en-US" dirty="0"/>
                  <a:t>固定在</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則是依</a:t>
                </a:r>
                <a:r>
                  <a:rPr lang="en-US" altLang="zh-TW" dirty="0"/>
                  <a:t>arrival</a:t>
                </a:r>
                <a:r>
                  <a:rPr lang="zh-TW" altLang="en-US" dirty="0"/>
                  <a:t>的比例加權</a:t>
                </a:r>
                <a:endParaRPr lang="en-US" altLang="zh-TW" dirty="0"/>
              </a:p>
            </p:txBody>
          </p:sp>
        </mc:Choice>
        <mc:Fallback xmlns="">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r>
                  <a:rPr lang="en-US" altLang="zh-TW" b="0" i="0">
                    <a:latin typeface="Cambria Math" panose="02040503050406030204" pitchFamily="18" charset="0"/>
                  </a:rPr>
                  <a:t>𝑁</a:t>
                </a:r>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endParaRPr lang="en-US" altLang="zh-TW" dirty="0"/>
              </a:p>
              <a:p>
                <a:r>
                  <a:rPr lang="zh-TW" altLang="en-US" dirty="0"/>
                  <a:t>低優先權的</a:t>
                </a:r>
                <a:r>
                  <a:rPr lang="en-US" altLang="zh-TW" b="0" i="0">
                    <a:latin typeface="Cambria Math" panose="02040503050406030204" pitchFamily="18" charset="0"/>
                  </a:rPr>
                  <a:t>𝑃_𝑏</a:t>
                </a:r>
                <a:r>
                  <a:rPr lang="zh-TW" altLang="en-US" dirty="0"/>
                  <a:t>的第二項</a:t>
                </a:r>
                <a:r>
                  <a:rPr lang="en-US" altLang="zh-TW" dirty="0"/>
                  <a:t>~</a:t>
                </a:r>
                <a:r>
                  <a:rPr lang="zh-TW" altLang="en-US" dirty="0"/>
                  <a:t>第四項與高優先權的</a:t>
                </a:r>
                <a:r>
                  <a:rPr lang="en-US" altLang="zh-TW" b="0" i="0">
                    <a:latin typeface="Cambria Math" panose="02040503050406030204" pitchFamily="18" charset="0"/>
                  </a:rPr>
                  <a:t>𝑃_𝑏</a:t>
                </a:r>
                <a:r>
                  <a:rPr lang="zh-TW" altLang="en-US" dirty="0"/>
                  <a:t>邏輯相同</a:t>
                </a:r>
                <a:endParaRPr lang="en-US" altLang="zh-TW" dirty="0"/>
              </a:p>
              <a:p>
                <a:r>
                  <a:rPr lang="zh-TW" altLang="en-US" dirty="0"/>
                  <a:t>但由於低優先權的最高容量上限為</a:t>
                </a:r>
                <a:r>
                  <a:rPr lang="en-US" altLang="zh-TW" b="0" i="0">
                    <a:latin typeface="Cambria Math" panose="02040503050406030204" pitchFamily="18" charset="0"/>
                  </a:rPr>
                  <a:t>𝑁−𝑏</a:t>
                </a:r>
                <a:r>
                  <a:rPr lang="zh-TW" altLang="en-US" dirty="0"/>
                  <a:t>，所以在累加時要多第一項、將</a:t>
                </a:r>
                <a:r>
                  <a:rPr lang="en-US" altLang="zh-TW" b="0" i="0">
                    <a:latin typeface="Cambria Math" panose="02040503050406030204" pitchFamily="18" charset="0"/>
                  </a:rPr>
                  <a:t>𝑗</a:t>
                </a:r>
                <a:r>
                  <a:rPr lang="zh-TW" altLang="en-US" dirty="0"/>
                  <a:t>固定在</a:t>
                </a:r>
                <a:r>
                  <a:rPr lang="en-US" altLang="zh-TW" b="0" i="0">
                    <a:latin typeface="Cambria Math" panose="02040503050406030204" pitchFamily="18" charset="0"/>
                  </a:rPr>
                  <a:t>𝑁−𝑏</a:t>
                </a:r>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r>
                  <a:rPr lang="en-US" altLang="zh-TW" b="0" i="0">
                    <a:latin typeface="Cambria Math" panose="02040503050406030204" pitchFamily="18" charset="0"/>
                  </a:rPr>
                  <a:t>𝑃_𝑏</a:t>
                </a:r>
                <a:r>
                  <a:rPr lang="zh-TW" altLang="en-US" dirty="0"/>
                  <a:t>則是依</a:t>
                </a:r>
                <a:r>
                  <a:rPr lang="en-US" altLang="zh-TW" dirty="0"/>
                  <a:t>arrival</a:t>
                </a:r>
                <a:r>
                  <a:rPr lang="zh-TW" altLang="en-US" dirty="0"/>
                  <a:t>的比例相加</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27</a:t>
            </a:fld>
            <a:endParaRPr lang="zh-TW" altLang="en-US" dirty="0"/>
          </a:p>
        </p:txBody>
      </p:sp>
    </p:spTree>
    <p:extLst>
      <p:ext uri="{BB962C8B-B14F-4D97-AF65-F5344CB8AC3E}">
        <p14:creationId xmlns:p14="http://schemas.microsoft.com/office/powerpoint/2010/main" val="2037410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28</a:t>
            </a:fld>
            <a:endParaRPr lang="zh-TW" altLang="en-US"/>
          </a:p>
        </p:txBody>
      </p:sp>
    </p:spTree>
    <p:extLst>
      <p:ext uri="{BB962C8B-B14F-4D97-AF65-F5344CB8AC3E}">
        <p14:creationId xmlns:p14="http://schemas.microsoft.com/office/powerpoint/2010/main" val="3372832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zh-TW" altLang="en-US" dirty="0"/>
                  <a:t>這是系統的成功送達率</a:t>
                </a:r>
                <a:endParaRPr lang="en-US" altLang="zh-TW" dirty="0"/>
              </a:p>
              <a:p>
                <a:r>
                  <a:rPr lang="zh-TW" altLang="en-US" dirty="0"/>
                  <a:t>我們累加了顧客從</a:t>
                </a:r>
                <a:r>
                  <a:rPr lang="en-US" altLang="zh-TW" dirty="0"/>
                  <a:t>block queue</a:t>
                </a:r>
                <a:r>
                  <a:rPr lang="zh-TW" altLang="en-US" dirty="0"/>
                  <a:t>成功被送出去的機率乘人數乘</a:t>
                </a:r>
                <a:r>
                  <a:rPr lang="en-US" altLang="zh-TW" dirty="0"/>
                  <a:t>consensus rate </a:t>
                </a:r>
                <a14:m>
                  <m:oMath xmlns:m="http://schemas.openxmlformats.org/officeDocument/2006/math">
                    <m:sSub>
                      <m:sSubPr>
                        <m:ctrlPr>
                          <a:rPr lang="zh-TW" altLang="zh-TW" sz="1200" i="1" smtClean="0">
                            <a:latin typeface="Cambria Math" panose="02040503050406030204" pitchFamily="18" charset="0"/>
                          </a:rPr>
                        </m:ctrlPr>
                      </m:sSubPr>
                      <m:e>
                        <m:r>
                          <a:rPr lang="en-US" altLang="zh-TW" sz="1200" i="1">
                            <a:latin typeface="Cambria Math" panose="02040503050406030204" pitchFamily="18" charset="0"/>
                          </a:rPr>
                          <m:t>𝜇</m:t>
                        </m:r>
                      </m:e>
                      <m:sub>
                        <m:sSub>
                          <m:sSubPr>
                            <m:ctrlPr>
                              <a:rPr lang="zh-TW" altLang="zh-TW" sz="1200" i="1">
                                <a:latin typeface="Cambria Math" panose="02040503050406030204" pitchFamily="18" charset="0"/>
                              </a:rPr>
                            </m:ctrlPr>
                          </m:sSubPr>
                          <m:e>
                            <m:r>
                              <a:rPr lang="en-US" altLang="zh-TW" sz="1200" i="1">
                                <a:latin typeface="Cambria Math" panose="02040503050406030204" pitchFamily="18" charset="0"/>
                              </a:rPr>
                              <m:t>2</m:t>
                            </m:r>
                          </m:e>
                          <m:sub>
                            <m:r>
                              <a:rPr lang="en-US" altLang="zh-TW" sz="1200" i="1">
                                <a:latin typeface="Cambria Math" panose="02040503050406030204" pitchFamily="18" charset="0"/>
                              </a:rPr>
                              <m:t>𝐻</m:t>
                            </m:r>
                          </m:sub>
                        </m:sSub>
                      </m:sub>
                    </m:sSub>
                  </m:oMath>
                </a14:m>
                <a:endParaRPr lang="en-US" altLang="zh-TW" dirty="0"/>
              </a:p>
              <a:p>
                <a:endParaRPr lang="zh-TW" altLang="en-US" dirty="0"/>
              </a:p>
            </p:txBody>
          </p:sp>
        </mc:Choice>
        <mc:Fallback>
          <p:sp>
            <p:nvSpPr>
              <p:cNvPr id="3" name="備忘稿版面配置區 2"/>
              <p:cNvSpPr>
                <a:spLocks noGrp="1"/>
              </p:cNvSpPr>
              <p:nvPr>
                <p:ph type="body" idx="1"/>
              </p:nvPr>
            </p:nvSpPr>
            <p:spPr/>
            <p:txBody>
              <a:bodyPr/>
              <a:lstStyle/>
              <a:p>
                <a:r>
                  <a:rPr lang="zh-TW" altLang="en-US" dirty="0"/>
                  <a:t>這是系統的成功送達率</a:t>
                </a:r>
                <a:endParaRPr lang="en-US" altLang="zh-TW" dirty="0"/>
              </a:p>
              <a:p>
                <a:r>
                  <a:rPr lang="zh-TW" altLang="en-US" dirty="0"/>
                  <a:t>我們累加了顧客從</a:t>
                </a:r>
                <a:r>
                  <a:rPr lang="en-US" altLang="zh-TW" dirty="0"/>
                  <a:t>block queue</a:t>
                </a:r>
                <a:r>
                  <a:rPr lang="zh-TW" altLang="en-US" dirty="0"/>
                  <a:t>成功被送出去的機率乘人數乘</a:t>
                </a:r>
                <a:r>
                  <a:rPr lang="en-US" altLang="zh-TW" dirty="0"/>
                  <a:t>consensus rate </a:t>
                </a:r>
                <a:r>
                  <a:rPr lang="en-US" altLang="zh-TW" sz="1200" i="0">
                    <a:latin typeface="Cambria Math" panose="02040503050406030204" pitchFamily="18" charset="0"/>
                  </a:rPr>
                  <a:t>𝜇</a:t>
                </a:r>
                <a:r>
                  <a:rPr lang="zh-TW" altLang="zh-TW" sz="1200" i="0">
                    <a:latin typeface="Cambria Math" panose="02040503050406030204" pitchFamily="18" charset="0"/>
                  </a:rPr>
                  <a:t>_(</a:t>
                </a:r>
                <a:r>
                  <a:rPr lang="en-US" altLang="zh-TW" sz="1200" i="0">
                    <a:latin typeface="Cambria Math" panose="02040503050406030204" pitchFamily="18" charset="0"/>
                  </a:rPr>
                  <a:t>2</a:t>
                </a:r>
                <a:r>
                  <a:rPr lang="zh-TW" altLang="zh-TW" sz="1200" i="0">
                    <a:latin typeface="Cambria Math" panose="02040503050406030204" pitchFamily="18" charset="0"/>
                  </a:rPr>
                  <a:t>_</a:t>
                </a:r>
                <a:r>
                  <a:rPr lang="en-US" altLang="zh-TW" sz="1200" i="0">
                    <a:latin typeface="Cambria Math" panose="02040503050406030204" pitchFamily="18" charset="0"/>
                  </a:rPr>
                  <a:t>𝐻 </a:t>
                </a:r>
                <a:r>
                  <a:rPr lang="zh-TW" altLang="zh-TW" sz="1200" i="0">
                    <a:latin typeface="Cambria Math" panose="02040503050406030204" pitchFamily="18" charset="0"/>
                  </a:rPr>
                  <a:t>)</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29</a:t>
            </a:fld>
            <a:endParaRPr lang="zh-TW" altLang="en-US"/>
          </a:p>
        </p:txBody>
      </p:sp>
    </p:spTree>
    <p:extLst>
      <p:ext uri="{BB962C8B-B14F-4D97-AF65-F5344CB8AC3E}">
        <p14:creationId xmlns:p14="http://schemas.microsoft.com/office/powerpoint/2010/main" val="1688481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 </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a:t>
            </a:fld>
            <a:endParaRPr lang="zh-TW" altLang="en-US"/>
          </a:p>
        </p:txBody>
      </p:sp>
    </p:spTree>
    <p:extLst>
      <p:ext uri="{BB962C8B-B14F-4D97-AF65-F5344CB8AC3E}">
        <p14:creationId xmlns:p14="http://schemas.microsoft.com/office/powerpoint/2010/main" val="19031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m:t>
                        </m:r>
                      </m:sub>
                    </m:sSub>
                  </m:oMath>
                </a14:m>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r>
                  <a:rPr lang="en-US" altLang="zh-TW" b="0" i="0">
                    <a:latin typeface="Cambria Math" panose="02040503050406030204" pitchFamily="18" charset="0"/>
                  </a:rPr>
                  <a:t>𝐿_𝑐</a:t>
                </a:r>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30</a:t>
            </a:fld>
            <a:endParaRPr lang="zh-TW" altLang="en-US"/>
          </a:p>
        </p:txBody>
      </p:sp>
    </p:spTree>
    <p:extLst>
      <p:ext uri="{BB962C8B-B14F-4D97-AF65-F5344CB8AC3E}">
        <p14:creationId xmlns:p14="http://schemas.microsoft.com/office/powerpoint/2010/main" val="532942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31</a:t>
            </a:fld>
            <a:endParaRPr lang="zh-TW" altLang="en-US"/>
          </a:p>
        </p:txBody>
      </p:sp>
    </p:spTree>
    <p:extLst>
      <p:ext uri="{BB962C8B-B14F-4D97-AF65-F5344CB8AC3E}">
        <p14:creationId xmlns:p14="http://schemas.microsoft.com/office/powerpoint/2010/main" val="308050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a:t>
                </a:r>
                <a:r>
                  <a:rPr lang="en-US" altLang="zh-TW" dirty="0"/>
                  <a:t>impatience</a:t>
                </a:r>
                <a:r>
                  <a:rPr lang="zh-TW" altLang="en-US" dirty="0"/>
                  <a:t>的情形下顧客在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要乘上總機率扣掉被</a:t>
                </a:r>
                <a:r>
                  <a:rPr lang="en-US" altLang="zh-TW" dirty="0"/>
                  <a:t>block</a:t>
                </a:r>
                <a:r>
                  <a:rPr lang="zh-TW" altLang="en-US" dirty="0"/>
                  <a:t>的機率和被</a:t>
                </a:r>
                <a:r>
                  <a:rPr lang="en-US" altLang="zh-TW" dirty="0"/>
                  <a:t>impatience</a:t>
                </a:r>
                <a:r>
                  <a:rPr lang="zh-TW" altLang="en-US" dirty="0"/>
                  <a:t>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en-US" altLang="zh-TW" b="0" i="0">
                    <a:latin typeface="Cambria Math" panose="02040503050406030204" pitchFamily="18" charset="0"/>
                  </a:rPr>
                  <a:t>𝑃_𝑖𝑚</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32</a:t>
            </a:fld>
            <a:endParaRPr lang="zh-TW" altLang="en-US"/>
          </a:p>
        </p:txBody>
      </p:sp>
    </p:spTree>
    <p:extLst>
      <p:ext uri="{BB962C8B-B14F-4D97-AF65-F5344CB8AC3E}">
        <p14:creationId xmlns:p14="http://schemas.microsoft.com/office/powerpoint/2010/main" val="35232072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最後，顧客在系統的平均等待時間為他們在</a:t>
            </a:r>
            <a:r>
              <a:rPr lang="en-US" altLang="zh-TW" dirty="0"/>
              <a:t>customer queue</a:t>
            </a:r>
            <a:r>
              <a:rPr lang="zh-TW" altLang="en-US" dirty="0"/>
              <a:t>與</a:t>
            </a:r>
            <a:r>
              <a:rPr lang="en-US" altLang="zh-TW" dirty="0"/>
              <a:t>block queue</a:t>
            </a:r>
            <a:r>
              <a:rPr lang="zh-TW" altLang="en-US" dirty="0"/>
              <a:t>中等待的時間的總和</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33</a:t>
            </a:fld>
            <a:endParaRPr lang="zh-TW" altLang="en-US"/>
          </a:p>
        </p:txBody>
      </p:sp>
    </p:spTree>
    <p:extLst>
      <p:ext uri="{BB962C8B-B14F-4D97-AF65-F5344CB8AC3E}">
        <p14:creationId xmlns:p14="http://schemas.microsoft.com/office/powerpoint/2010/main" val="1736390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數值結果</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34</a:t>
            </a:fld>
            <a:endParaRPr lang="zh-TW" altLang="en-US"/>
          </a:p>
        </p:txBody>
      </p:sp>
    </p:spTree>
    <p:extLst>
      <p:ext uri="{BB962C8B-B14F-4D97-AF65-F5344CB8AC3E}">
        <p14:creationId xmlns:p14="http://schemas.microsoft.com/office/powerpoint/2010/main" val="2399626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這邊用表格整理我的</a:t>
            </a:r>
            <a:r>
              <a:rPr lang="en-US" altLang="zh-TW" dirty="0"/>
              <a:t>default</a:t>
            </a:r>
            <a:r>
              <a:rPr lang="zh-TW" altLang="en-US" dirty="0"/>
              <a:t>值</a:t>
            </a:r>
            <a:endParaRPr lang="en-US" altLang="zh-TW" dirty="0"/>
          </a:p>
          <a:p>
            <a:r>
              <a:rPr lang="zh-TW" altLang="en-US" dirty="0"/>
              <a:t>我的所有</a:t>
            </a:r>
            <a:r>
              <a:rPr lang="en-US" altLang="zh-TW" dirty="0"/>
              <a:t>scenario</a:t>
            </a:r>
            <a:r>
              <a:rPr lang="zh-TW" altLang="en-US" dirty="0"/>
              <a:t>都可以交互參照</a:t>
            </a:r>
            <a:endParaRPr lang="en-US" altLang="zh-TW" dirty="0"/>
          </a:p>
          <a:p>
            <a:r>
              <a:rPr lang="en-US" altLang="zh-TW" dirty="0"/>
              <a:t>Arrival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5</a:t>
            </a:r>
            <a:r>
              <a:rPr lang="zh-TW" altLang="en-US" dirty="0"/>
              <a:t>與</a:t>
            </a:r>
            <a:r>
              <a:rPr lang="en-US" altLang="zh-TW" dirty="0"/>
              <a:t>15</a:t>
            </a:r>
            <a:r>
              <a:rPr lang="zh-TW" altLang="en-US" dirty="0"/>
              <a:t>，總和也是</a:t>
            </a:r>
            <a:r>
              <a:rPr lang="en-US" altLang="zh-TW" dirty="0"/>
              <a:t>20</a:t>
            </a:r>
          </a:p>
          <a:p>
            <a:r>
              <a:rPr lang="en-US" altLang="zh-TW" dirty="0"/>
              <a:t>Block generation rate</a:t>
            </a:r>
            <a:r>
              <a:rPr lang="zh-TW" altLang="en-US" dirty="0"/>
              <a:t>設為</a:t>
            </a:r>
            <a:r>
              <a:rPr lang="en-US" altLang="zh-TW" dirty="0"/>
              <a:t>20</a:t>
            </a:r>
            <a:r>
              <a:rPr lang="zh-TW" altLang="en-US" dirty="0"/>
              <a:t>，有高低優先權的</a:t>
            </a:r>
            <a:r>
              <a:rPr lang="en-US" altLang="zh-TW" dirty="0"/>
              <a:t>scenario</a:t>
            </a:r>
            <a:r>
              <a:rPr lang="zh-TW" altLang="en-US" dirty="0"/>
              <a:t>兩個都設為</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Consensus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25</a:t>
            </a:r>
            <a:r>
              <a:rPr lang="zh-TW" altLang="en-US" dirty="0"/>
              <a:t>與</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Impatience rate</a:t>
            </a:r>
            <a:r>
              <a:rPr lang="zh-TW" altLang="en-US" dirty="0"/>
              <a:t>設為</a:t>
            </a:r>
            <a:r>
              <a:rPr lang="en-US" altLang="zh-TW" dirty="0"/>
              <a:t>0.5</a:t>
            </a:r>
            <a:r>
              <a:rPr lang="zh-TW" altLang="en-US" dirty="0"/>
              <a:t>，高優先權則是設為</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transition rate</a:t>
            </a:r>
            <a:r>
              <a:rPr lang="zh-TW" altLang="en-US" dirty="0"/>
              <a:t>在所有</a:t>
            </a:r>
            <a:r>
              <a:rPr lang="en-US" altLang="zh-TW" dirty="0"/>
              <a:t>scenario</a:t>
            </a:r>
            <a:r>
              <a:rPr lang="zh-TW" altLang="en-US" dirty="0"/>
              <a:t>都設為</a:t>
            </a:r>
            <a:r>
              <a:rPr lang="en-US" altLang="zh-TW" dirty="0"/>
              <a:t>15</a:t>
            </a:r>
          </a:p>
          <a:p>
            <a:endParaRPr lang="en-US" altLang="zh-TW" dirty="0"/>
          </a:p>
          <a:p>
            <a:r>
              <a:rPr lang="zh-TW" altLang="en-US" dirty="0"/>
              <a:t>高優先權的數值設定都是為了顯示他們在系統服務時會比低優先權的人更有優勢</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35</a:t>
            </a:fld>
            <a:endParaRPr lang="zh-TW" altLang="en-US" dirty="0"/>
          </a:p>
        </p:txBody>
      </p:sp>
    </p:spTree>
    <p:extLst>
      <p:ext uri="{BB962C8B-B14F-4D97-AF65-F5344CB8AC3E}">
        <p14:creationId xmlns:p14="http://schemas.microsoft.com/office/powerpoint/2010/main" val="4100599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調整</a:t>
                </a:r>
                <a14:m>
                  <m:oMath xmlns:m="http://schemas.openxmlformats.org/officeDocument/2006/math">
                    <m:r>
                      <a:rPr lang="en-US" altLang="zh-TW" b="0" i="1" smtClean="0">
                        <a:latin typeface="Cambria Math" panose="02040503050406030204" pitchFamily="18" charset="0"/>
                      </a:rPr>
                      <m:t>𝑏</m:t>
                    </m:r>
                  </m:oMath>
                </a14:m>
                <a:r>
                  <a:rPr lang="zh-TW" altLang="en-US" dirty="0"/>
                  <a:t> 黑色，藍色</a:t>
                </a:r>
                <a:endParaRPr lang="en-US" altLang="zh-TW" dirty="0"/>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下降趨勢</a:t>
                </a:r>
                <a:endParaRPr lang="en-US" altLang="zh-TW" dirty="0"/>
              </a:p>
              <a:p>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a:t>
                </a:r>
                <a:r>
                  <a:rPr lang="zh-TW" altLang="en-US" baseline="0" dirty="0"/>
                  <a:t>中等待的時間就比較短</a:t>
                </a:r>
                <a:endParaRPr lang="en-US" altLang="zh-TW" baseline="0" dirty="0"/>
              </a:p>
              <a:p>
                <a:r>
                  <a:rPr lang="en-US" altLang="zh-TW" baseline="0" dirty="0"/>
                  <a:t>impatience</a:t>
                </a:r>
                <a:r>
                  <a:rPr lang="zh-TW" altLang="en-US" baseline="0" dirty="0"/>
                  <a:t>使在</a:t>
                </a:r>
                <a:r>
                  <a:rPr lang="en-US" altLang="zh-TW" baseline="0" dirty="0"/>
                  <a:t>customer q</a:t>
                </a:r>
                <a:r>
                  <a:rPr lang="zh-TW" altLang="en-US" baseline="0" dirty="0"/>
                  <a:t>等待的時間變低</a:t>
                </a:r>
                <a:endParaRPr lang="en-US" altLang="zh-TW" baseline="0" dirty="0"/>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 </a:t>
                </a:r>
                <a:r>
                  <a:rPr lang="zh-TW" altLang="en-US" dirty="0"/>
                  <a:t>呈現平行</a:t>
                </a:r>
                <a:endParaRPr lang="en-US" altLang="zh-TW" dirty="0"/>
              </a:p>
              <a:p>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無關，也和</a:t>
                </a:r>
                <a:r>
                  <a:rPr lang="en-US" altLang="zh-TW" b="0" dirty="0"/>
                  <a:t>impatience</a:t>
                </a:r>
                <a:r>
                  <a:rPr lang="zh-TW" altLang="en-US" b="0" dirty="0"/>
                  <a:t>無關</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1</a:t>
                </a:r>
              </a:p>
              <a:p>
                <a:r>
                  <a:rPr lang="zh-TW" altLang="en-US" dirty="0"/>
                  <a:t>藍色：</a:t>
                </a:r>
                <a:r>
                  <a:rPr lang="en-US" altLang="zh-TW" dirty="0"/>
                  <a:t>scenario 3</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a:t>
                </a:r>
                <a:endParaRPr lang="en-US" altLang="zh-TW" baseline="0" dirty="0"/>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36</a:t>
            </a:fld>
            <a:endParaRPr lang="zh-TW" altLang="en-US"/>
          </a:p>
        </p:txBody>
      </p:sp>
    </p:spTree>
    <p:extLst>
      <p:ext uri="{BB962C8B-B14F-4D97-AF65-F5344CB8AC3E}">
        <p14:creationId xmlns:p14="http://schemas.microsoft.com/office/powerpoint/2010/main" val="1173275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 </a:t>
                </a:r>
                <a:r>
                  <a:rPr lang="zh-TW" altLang="en-US" dirty="0"/>
                  <a:t>上升後飽和</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𝜆</m:t>
                        </m:r>
                      </m:e>
                      <m:sub>
                        <m:r>
                          <a:rPr lang="en-US" altLang="zh-TW" sz="1200" b="0" i="1" kern="1200" smtClean="0">
                            <a:solidFill>
                              <a:schemeClr val="tx1"/>
                            </a:solidFill>
                            <a:latin typeface="Cambria Math" panose="02040503050406030204" pitchFamily="18" charset="0"/>
                            <a:ea typeface="+mn-ea"/>
                            <a:cs typeface="+mn-cs"/>
                          </a:rPr>
                          <m:t>𝑒𝑓𝑓</m:t>
                        </m:r>
                      </m:sub>
                    </m:sSub>
                  </m:oMath>
                </a14:m>
                <a:r>
                  <a:rPr lang="zh-TW" altLang="en-US" sz="1200" b="0" i="0" kern="1200" dirty="0">
                    <a:solidFill>
                      <a:schemeClr val="tx1"/>
                    </a:solidFill>
                    <a:latin typeface="+mn-lt"/>
                    <a:ea typeface="+mn-ea"/>
                    <a:cs typeface="+mn-cs"/>
                  </a:rPr>
                  <a:t>與</a:t>
                </a:r>
                <a14:m>
                  <m:oMath xmlns:m="http://schemas.openxmlformats.org/officeDocument/2006/math">
                    <m:sSub>
                      <m:sSubPr>
                        <m:ctrlPr>
                          <a:rPr lang="en-US" altLang="zh-TW" sz="1200" b="0" i="1" kern="1200" dirty="0" smtClean="0">
                            <a:solidFill>
                              <a:schemeClr val="tx1"/>
                            </a:solidFill>
                            <a:latin typeface="Cambria Math" panose="02040503050406030204" pitchFamily="18" charset="0"/>
                            <a:ea typeface="+mn-ea"/>
                            <a:cs typeface="+mn-cs"/>
                          </a:rPr>
                        </m:ctrlPr>
                      </m:sSubPr>
                      <m:e>
                        <m:r>
                          <a:rPr lang="en-US" altLang="zh-TW" sz="1200" b="0" i="1" kern="1200" dirty="0" smtClean="0">
                            <a:solidFill>
                              <a:schemeClr val="tx1"/>
                            </a:solidFill>
                            <a:latin typeface="Cambria Math" panose="02040503050406030204" pitchFamily="18" charset="0"/>
                            <a:ea typeface="+mn-ea"/>
                            <a:cs typeface="+mn-cs"/>
                          </a:rPr>
                          <m:t>𝜇</m:t>
                        </m:r>
                      </m:e>
                      <m:sub>
                        <m:r>
                          <a:rPr lang="en-US" altLang="zh-TW" sz="1200" b="0" i="1" kern="1200" dirty="0" smtClean="0">
                            <a:solidFill>
                              <a:schemeClr val="tx1"/>
                            </a:solidFill>
                            <a:latin typeface="Cambria Math" panose="02040503050406030204" pitchFamily="18" charset="0"/>
                            <a:ea typeface="+mn-ea"/>
                            <a:cs typeface="+mn-cs"/>
                          </a:rPr>
                          <m:t>𝑒𝑓𝑓</m:t>
                        </m:r>
                      </m:sub>
                    </m:sSub>
                  </m:oMath>
                </a14:m>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Impatience</a:t>
                </a:r>
                <a:r>
                  <a:rPr lang="zh-TW" altLang="en-US" sz="1200" b="0" i="0" kern="1200" dirty="0">
                    <a:solidFill>
                      <a:schemeClr val="tx1"/>
                    </a:solidFill>
                    <a:latin typeface="+mn-lt"/>
                    <a:ea typeface="+mn-ea"/>
                    <a:cs typeface="+mn-cs"/>
                  </a:rPr>
                  <a:t>使顧客進入</a:t>
                </a:r>
                <a:r>
                  <a:rPr lang="en-US" altLang="zh-TW" sz="1200" b="0" i="0" kern="1200" dirty="0">
                    <a:solidFill>
                      <a:schemeClr val="tx1"/>
                    </a:solidFill>
                    <a:latin typeface="+mn-lt"/>
                    <a:ea typeface="+mn-ea"/>
                    <a:cs typeface="+mn-cs"/>
                  </a:rPr>
                  <a:t>block q</a:t>
                </a:r>
                <a:r>
                  <a:rPr lang="zh-TW" altLang="en-US" sz="1200" b="0" i="0" kern="1200" dirty="0">
                    <a:solidFill>
                      <a:schemeClr val="tx1"/>
                    </a:solidFill>
                    <a:latin typeface="+mn-lt"/>
                    <a:ea typeface="+mn-ea"/>
                    <a:cs typeface="+mn-cs"/>
                  </a:rPr>
                  <a:t>之前就離開系統，使平均人數降低</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上升後飽和</a:t>
                </a:r>
                <a:endParaRPr lang="en-US" altLang="zh-TW" b="0" i="1" dirty="0">
                  <a:latin typeface="Cambria Math" panose="02040503050406030204" pitchFamily="18" charset="0"/>
                </a:endParaRPr>
              </a:p>
              <a:p>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zh-TW" altLang="en-US" dirty="0"/>
                  <a:t>黑色少了</a:t>
                </a:r>
                <a:r>
                  <a:rPr lang="en-US" altLang="zh-TW" dirty="0"/>
                  <a:t>impatience rate</a:t>
                </a:r>
                <a:r>
                  <a:rPr lang="zh-TW" altLang="en-US" dirty="0"/>
                  <a:t>所以飽和在比較高的位置</a:t>
                </a: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37</a:t>
            </a:fld>
            <a:endParaRPr lang="zh-TW" altLang="en-US"/>
          </a:p>
        </p:txBody>
      </p:sp>
    </p:spTree>
    <p:extLst>
      <p:ext uri="{BB962C8B-B14F-4D97-AF65-F5344CB8AC3E}">
        <p14:creationId xmlns:p14="http://schemas.microsoft.com/office/powerpoint/2010/main" val="247331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下降趨勢</a:t>
                </a:r>
                <a:endParaRPr lang="en-US" altLang="zh-TW" baseline="0" dirty="0"/>
              </a:p>
              <a:p>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Impatience</a:t>
                </a:r>
                <a:r>
                  <a:rPr lang="zh-TW" altLang="en-US" baseline="0" dirty="0"/>
                  <a:t>後</a:t>
                </a:r>
                <a:r>
                  <a:rPr lang="en-US" altLang="zh-TW" baseline="0" dirty="0"/>
                  <a:t>customer q</a:t>
                </a:r>
                <a:r>
                  <a:rPr lang="zh-TW" altLang="en-US" baseline="0" dirty="0"/>
                  <a:t>的容量就擴大了，</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𝑏</m:t>
                        </m:r>
                      </m:sub>
                    </m:sSub>
                  </m:oMath>
                </a14:m>
                <a:r>
                  <a:rPr lang="zh-TW" altLang="en-US" baseline="0" dirty="0"/>
                  <a:t>降低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dirty="0"/>
                  <a:t>下降趨勢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黑色因為</a:t>
                </a:r>
                <a14:m>
                  <m:oMath xmlns:m="http://schemas.openxmlformats.org/officeDocument/2006/math">
                    <m:r>
                      <a:rPr lang="en-US" altLang="zh-TW" b="0" i="1" baseline="0" smtClean="0">
                        <a:latin typeface="Cambria Math" panose="02040503050406030204" pitchFamily="18" charset="0"/>
                      </a:rPr>
                      <m:t>𝛾</m:t>
                    </m:r>
                    <m:r>
                      <a:rPr lang="en-US" altLang="zh-TW" b="0" i="1" baseline="0" smtClean="0">
                        <a:latin typeface="Cambria Math" panose="02040503050406030204" pitchFamily="18" charset="0"/>
                      </a:rPr>
                      <m:t>=0</m:t>
                    </m:r>
                  </m:oMath>
                </a14:m>
                <a:r>
                  <a:rPr lang="zh-TW" altLang="en-US" baseline="0" dirty="0"/>
                  <a:t>所以不會發生</a:t>
                </a:r>
                <a:r>
                  <a:rPr lang="en-US" altLang="zh-TW" baseline="0" dirty="0"/>
                  <a:t>impatience</a:t>
                </a:r>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38</a:t>
            </a:fld>
            <a:endParaRPr lang="zh-TW" altLang="en-US"/>
          </a:p>
        </p:txBody>
      </p:sp>
    </p:spTree>
    <p:extLst>
      <p:ext uri="{BB962C8B-B14F-4D97-AF65-F5344CB8AC3E}">
        <p14:creationId xmlns:p14="http://schemas.microsoft.com/office/powerpoint/2010/main" val="32205799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調整</a:t>
                </a:r>
                <a14:m>
                  <m:oMath xmlns:m="http://schemas.openxmlformats.org/officeDocument/2006/math">
                    <m:r>
                      <a:rPr lang="en-US" altLang="zh-TW" b="0" i="1" smtClean="0">
                        <a:latin typeface="Cambria Math" panose="02040503050406030204" pitchFamily="18" charset="0"/>
                      </a:rPr>
                      <m:t>𝑏</m:t>
                    </m:r>
                  </m:oMath>
                </a14:m>
                <a:r>
                  <a:rPr lang="zh-TW" altLang="en-US" dirty="0"/>
                  <a:t> 黑色，藍色，黃色，綠色</a:t>
                </a:r>
                <a:endParaRPr lang="en-US" altLang="zh-TW" b="0" i="1" dirty="0">
                  <a:latin typeface="Cambria Math" panose="02040503050406030204" pitchFamily="18" charset="0"/>
                </a:endParaRPr>
              </a:p>
              <a:p>
                <a:endParaRPr lang="en-US" altLang="zh-TW" b="0" i="1" dirty="0">
                  <a:latin typeface="Cambria Math" panose="02040503050406030204" pitchFamily="18" charset="0"/>
                </a:endParaRPr>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整體、</a:t>
                </a:r>
                <a:r>
                  <a:rPr lang="en-US" altLang="zh-TW" dirty="0"/>
                  <a:t>LP</a:t>
                </a:r>
                <a:r>
                  <a:rPr lang="zh-TW" altLang="en-US" dirty="0"/>
                  <a:t>下降趨勢明顯，</a:t>
                </a:r>
                <a:r>
                  <a:rPr lang="en-US" altLang="zh-TW" dirty="0"/>
                  <a:t>HP</a:t>
                </a:r>
                <a:r>
                  <a:rPr lang="zh-TW" altLang="en-US" dirty="0"/>
                  <a:t>平滑下降</a:t>
                </a:r>
                <a:endParaRPr lang="en-US" altLang="zh-TW" dirty="0"/>
              </a:p>
              <a:p>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a:t>
                </a:r>
                <a:r>
                  <a:rPr lang="zh-TW" altLang="en-US" baseline="0" dirty="0"/>
                  <a:t>中等待的時間就比較短</a:t>
                </a:r>
                <a:endParaRPr lang="en-US" altLang="zh-TW" baseline="0" dirty="0"/>
              </a:p>
              <a:p>
                <a:r>
                  <a:rPr lang="zh-TW" altLang="en-US" baseline="0" dirty="0"/>
                  <a:t>差距來自於優先權使</a:t>
                </a:r>
                <a:r>
                  <a:rPr lang="en-US" altLang="zh-TW" baseline="0" dirty="0"/>
                  <a:t>HP</a:t>
                </a:r>
                <a:r>
                  <a:rPr lang="zh-TW" altLang="en-US" baseline="0" dirty="0"/>
                  <a:t>可以更快進</a:t>
                </a:r>
                <a:r>
                  <a:rPr lang="en-US" altLang="zh-TW" baseline="0" dirty="0"/>
                  <a:t>block q</a:t>
                </a:r>
              </a:p>
              <a:p>
                <a:r>
                  <a:rPr lang="en-US" altLang="zh-TW" baseline="0" dirty="0"/>
                  <a:t>impatience</a:t>
                </a:r>
                <a:r>
                  <a:rPr lang="zh-TW" altLang="en-US" baseline="0" dirty="0"/>
                  <a:t>使在</a:t>
                </a:r>
                <a:r>
                  <a:rPr lang="en-US" altLang="zh-TW" baseline="0" dirty="0"/>
                  <a:t>customer q</a:t>
                </a:r>
                <a:r>
                  <a:rPr lang="zh-TW" altLang="en-US" baseline="0" dirty="0"/>
                  <a:t>等待的時間變低</a:t>
                </a:r>
                <a:endParaRPr lang="en-US" altLang="zh-TW" baseline="0" dirty="0"/>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a:t>
                </a:r>
                <a:r>
                  <a:rPr lang="zh-TW" altLang="en-US" dirty="0"/>
                  <a:t> 全部都水平</a:t>
                </a:r>
                <a:endParaRPr lang="en-US" altLang="zh-TW" dirty="0"/>
              </a:p>
              <a:p>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與</a:t>
                </a:r>
                <a:r>
                  <a:rPr lang="en-US" altLang="zh-TW" b="0" dirty="0"/>
                  <a:t>impatience</a:t>
                </a:r>
                <a:r>
                  <a:rPr lang="zh-TW" altLang="en-US" b="0" dirty="0"/>
                  <a:t>無關</a:t>
                </a:r>
                <a:endParaRPr lang="en-US" altLang="zh-TW" b="0" dirty="0"/>
              </a:p>
              <a:p>
                <a:r>
                  <a:rPr lang="zh-TW" altLang="en-US" b="0" i="0" dirty="0">
                    <a:latin typeface="+mn-lt"/>
                  </a:rPr>
                  <a:t>差距來自於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dirty="0"/>
                  <a:t>比較快</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2</a:t>
                </a:r>
                <a:r>
                  <a:rPr lang="zh-TW" altLang="en-US" dirty="0"/>
                  <a:t> </a:t>
                </a:r>
                <a:r>
                  <a:rPr lang="en-US" altLang="zh-TW" dirty="0"/>
                  <a:t>overall</a:t>
                </a:r>
              </a:p>
              <a:p>
                <a:r>
                  <a:rPr lang="zh-TW" altLang="en-US" dirty="0"/>
                  <a:t>藍色：</a:t>
                </a:r>
                <a:r>
                  <a:rPr lang="en-US" altLang="zh-TW" dirty="0"/>
                  <a:t>scenario 4</a:t>
                </a:r>
                <a:r>
                  <a:rPr lang="zh-TW" altLang="en-US" dirty="0"/>
                  <a:t> </a:t>
                </a:r>
                <a:r>
                  <a:rPr lang="en-US" altLang="zh-TW" dirty="0"/>
                  <a:t>overall</a:t>
                </a:r>
              </a:p>
              <a:p>
                <a:r>
                  <a:rPr lang="zh-TW" altLang="en-US" dirty="0"/>
                  <a:t>黃色：</a:t>
                </a:r>
                <a:r>
                  <a:rPr lang="en-US" altLang="zh-TW" dirty="0"/>
                  <a:t>scenario 4 HP</a:t>
                </a:r>
              </a:p>
              <a:p>
                <a:r>
                  <a:rPr lang="zh-TW" altLang="en-US" dirty="0"/>
                  <a:t>綠色：</a:t>
                </a:r>
                <a:r>
                  <a:rPr lang="en-US" altLang="zh-TW" dirty="0"/>
                  <a:t>scenario 4</a:t>
                </a:r>
                <a:r>
                  <a:rPr lang="zh-TW" altLang="en-US" dirty="0"/>
                  <a:t> </a:t>
                </a:r>
                <a:r>
                  <a:rPr lang="en-US" altLang="zh-TW" dirty="0"/>
                  <a:t>LP</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中等待的時間就比較短，這個趨勢對低優先權的人而言更明顯</a:t>
                </a:r>
                <a:endParaRPr lang="en-US" altLang="zh-TW" baseline="0" dirty="0"/>
              </a:p>
              <a:p>
                <a:r>
                  <a:rPr lang="en-US" altLang="zh-TW" baseline="0" dirty="0"/>
                  <a:t>HP</a:t>
                </a:r>
                <a:r>
                  <a:rPr lang="zh-TW" altLang="en-US" baseline="0" dirty="0"/>
                  <a:t>有</a:t>
                </a:r>
                <a:r>
                  <a:rPr lang="en-US" altLang="zh-TW" baseline="0" dirty="0"/>
                  <a:t>non-preemptive</a:t>
                </a:r>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a:p>
                <a:r>
                  <a:rPr lang="en-US" altLang="zh-TW" b="0" dirty="0"/>
                  <a:t>HP </a:t>
                </a:r>
                <a:r>
                  <a:rPr lang="en-US" altLang="zh-TW" b="0" i="0">
                    <a:latin typeface="Cambria Math" panose="02040503050406030204" pitchFamily="18" charset="0"/>
                  </a:rPr>
                  <a:t>𝜇_(2_𝐻 )</a:t>
                </a:r>
                <a:r>
                  <a:rPr lang="zh-TW" altLang="en-US" b="0" dirty="0"/>
                  <a:t>比較快</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39</a:t>
            </a:fld>
            <a:endParaRPr lang="zh-TW" altLang="en-US"/>
          </a:p>
        </p:txBody>
      </p:sp>
    </p:spTree>
    <p:extLst>
      <p:ext uri="{BB962C8B-B14F-4D97-AF65-F5344CB8AC3E}">
        <p14:creationId xmlns:p14="http://schemas.microsoft.com/office/powerpoint/2010/main" val="266188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目前區塊鏈最迫切的技術挑戰之一為「互通性」</a:t>
            </a:r>
            <a:endParaRPr lang="en-US" altLang="zh-TW" dirty="0"/>
          </a:p>
          <a:p>
            <a:r>
              <a:rPr lang="zh-TW" altLang="en-US" dirty="0"/>
              <a:t>也就是獨立運營的區塊鏈網路之間能夠溝通和交換資訊的技術。</a:t>
            </a:r>
            <a:endParaRPr lang="en-US" altLang="zh-TW" dirty="0"/>
          </a:p>
          <a:p>
            <a:endParaRPr lang="en-US" altLang="zh-TW" dirty="0"/>
          </a:p>
          <a:p>
            <a:r>
              <a:rPr lang="zh-TW" altLang="en-US" dirty="0"/>
              <a:t>這項挑戰催生了跨連橋</a:t>
            </a:r>
            <a:r>
              <a:rPr lang="en-US" altLang="zh-TW" dirty="0"/>
              <a:t>(cross chain bridges)</a:t>
            </a:r>
            <a:r>
              <a:rPr lang="zh-TW" altLang="en-US" dirty="0"/>
              <a:t>的發展。</a:t>
            </a:r>
            <a:endParaRPr lang="en-US" altLang="zh-TW" dirty="0"/>
          </a:p>
          <a:p>
            <a:r>
              <a:rPr lang="zh-TW" altLang="en-US" dirty="0"/>
              <a:t>他是一組設計良好的協議構成的機制，能夠讓不同技術架構的區塊鏈彼此連接與互通。</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a:t>
            </a:fld>
            <a:endParaRPr lang="zh-TW" altLang="en-US"/>
          </a:p>
        </p:txBody>
      </p:sp>
    </p:spTree>
    <p:extLst>
      <p:ext uri="{BB962C8B-B14F-4D97-AF65-F5344CB8AC3E}">
        <p14:creationId xmlns:p14="http://schemas.microsoft.com/office/powerpoint/2010/main" val="2310513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a:t>
                </a:r>
                <a:r>
                  <a:rPr lang="zh-TW" altLang="en-US" dirty="0"/>
                  <a:t>整體與</a:t>
                </a:r>
                <a:r>
                  <a:rPr lang="en-US" altLang="zh-TW" dirty="0"/>
                  <a:t>LP</a:t>
                </a:r>
                <a:r>
                  <a:rPr lang="zh-TW" altLang="en-US" dirty="0"/>
                  <a:t>上升後飽和，</a:t>
                </a:r>
                <a:r>
                  <a:rPr lang="en-US" altLang="zh-TW" dirty="0"/>
                  <a:t>HP</a:t>
                </a:r>
                <a:r>
                  <a:rPr lang="zh-TW" altLang="en-US" dirty="0"/>
                  <a:t>緩慢上升</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𝜆</m:t>
                        </m:r>
                      </m:e>
                      <m:sub>
                        <m:r>
                          <a:rPr lang="en-US" altLang="zh-TW" sz="1200" b="0" i="1" kern="1200" smtClean="0">
                            <a:solidFill>
                              <a:schemeClr val="tx1"/>
                            </a:solidFill>
                            <a:latin typeface="Cambria Math" panose="02040503050406030204" pitchFamily="18" charset="0"/>
                            <a:ea typeface="+mn-ea"/>
                            <a:cs typeface="+mn-cs"/>
                          </a:rPr>
                          <m:t>𝑒𝑓𝑓</m:t>
                        </m:r>
                      </m:sub>
                    </m:sSub>
                  </m:oMath>
                </a14:m>
                <a:r>
                  <a:rPr lang="zh-TW" altLang="en-US" sz="1200" b="0" i="0" kern="1200" dirty="0">
                    <a:solidFill>
                      <a:schemeClr val="tx1"/>
                    </a:solidFill>
                    <a:latin typeface="+mn-lt"/>
                    <a:ea typeface="+mn-ea"/>
                    <a:cs typeface="+mn-cs"/>
                  </a:rPr>
                  <a:t>與</a:t>
                </a:r>
                <a14:m>
                  <m:oMath xmlns:m="http://schemas.openxmlformats.org/officeDocument/2006/math">
                    <m:sSub>
                      <m:sSubPr>
                        <m:ctrlPr>
                          <a:rPr lang="en-US" altLang="zh-TW" sz="1200" b="0" i="1" kern="1200" dirty="0" smtClean="0">
                            <a:solidFill>
                              <a:schemeClr val="tx1"/>
                            </a:solidFill>
                            <a:latin typeface="Cambria Math" panose="02040503050406030204" pitchFamily="18" charset="0"/>
                            <a:ea typeface="+mn-ea"/>
                            <a:cs typeface="+mn-cs"/>
                          </a:rPr>
                        </m:ctrlPr>
                      </m:sSubPr>
                      <m:e>
                        <m:r>
                          <a:rPr lang="en-US" altLang="zh-TW" sz="1200" b="0" i="1" kern="1200" dirty="0" smtClean="0">
                            <a:solidFill>
                              <a:schemeClr val="tx1"/>
                            </a:solidFill>
                            <a:latin typeface="Cambria Math" panose="02040503050406030204" pitchFamily="18" charset="0"/>
                            <a:ea typeface="+mn-ea"/>
                            <a:cs typeface="+mn-cs"/>
                          </a:rPr>
                          <m:t>𝜇</m:t>
                        </m:r>
                      </m:e>
                      <m:sub>
                        <m:r>
                          <a:rPr lang="en-US" altLang="zh-TW" sz="1200" b="0" i="1" kern="1200" dirty="0" smtClean="0">
                            <a:solidFill>
                              <a:schemeClr val="tx1"/>
                            </a:solidFill>
                            <a:latin typeface="Cambria Math" panose="02040503050406030204" pitchFamily="18" charset="0"/>
                            <a:ea typeface="+mn-ea"/>
                            <a:cs typeface="+mn-cs"/>
                          </a:rPr>
                          <m:t>𝑒𝑓𝑓</m:t>
                        </m:r>
                      </m:sub>
                    </m:sSub>
                  </m:oMath>
                </a14:m>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較少人是因為有優先權，還有更快的</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𝜇</m:t>
                        </m:r>
                      </m:e>
                      <m:sub>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2</m:t>
                            </m:r>
                          </m:e>
                          <m:sub>
                            <m:r>
                              <a:rPr lang="en-US" altLang="zh-TW" sz="1200" b="0" i="1" kern="1200" smtClean="0">
                                <a:solidFill>
                                  <a:schemeClr val="tx1"/>
                                </a:solidFill>
                                <a:latin typeface="Cambria Math" panose="02040503050406030204" pitchFamily="18" charset="0"/>
                                <a:ea typeface="+mn-ea"/>
                                <a:cs typeface="+mn-cs"/>
                              </a:rPr>
                              <m:t>𝐻</m:t>
                            </m:r>
                          </m:sub>
                        </m:sSub>
                      </m:sub>
                    </m:sSub>
                  </m:oMath>
                </a14:m>
                <a:r>
                  <a:rPr lang="zh-TW" altLang="en-US" sz="1200" b="0" i="0" kern="1200" dirty="0">
                    <a:solidFill>
                      <a:schemeClr val="tx1"/>
                    </a:solidFill>
                    <a:latin typeface="+mn-lt"/>
                    <a:ea typeface="+mn-ea"/>
                    <a:cs typeface="+mn-cs"/>
                  </a:rPr>
                  <a:t>，也導致</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Impatience</a:t>
                </a:r>
                <a:r>
                  <a:rPr lang="zh-TW" altLang="en-US" sz="1200" b="0" i="0" kern="1200" dirty="0">
                    <a:solidFill>
                      <a:schemeClr val="tx1"/>
                    </a:solidFill>
                    <a:latin typeface="+mn-lt"/>
                    <a:ea typeface="+mn-ea"/>
                    <a:cs typeface="+mn-cs"/>
                  </a:rPr>
                  <a:t>使顧客進入</a:t>
                </a:r>
                <a:r>
                  <a:rPr lang="en-US" altLang="zh-TW" sz="1200" b="0" i="0" kern="1200" dirty="0">
                    <a:solidFill>
                      <a:schemeClr val="tx1"/>
                    </a:solidFill>
                    <a:latin typeface="+mn-lt"/>
                    <a:ea typeface="+mn-ea"/>
                    <a:cs typeface="+mn-cs"/>
                  </a:rPr>
                  <a:t>block q</a:t>
                </a:r>
                <a:r>
                  <a:rPr lang="zh-TW" altLang="en-US" sz="1200" b="0" i="0" kern="1200" dirty="0">
                    <a:solidFill>
                      <a:schemeClr val="tx1"/>
                    </a:solidFill>
                    <a:latin typeface="+mn-lt"/>
                    <a:ea typeface="+mn-ea"/>
                    <a:cs typeface="+mn-cs"/>
                  </a:rPr>
                  <a:t>之前就離開系統</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整體與</a:t>
                </a:r>
                <a:r>
                  <a:rPr lang="en-US" altLang="zh-TW" dirty="0"/>
                  <a:t>LP</a:t>
                </a:r>
                <a:r>
                  <a:rPr lang="zh-TW" altLang="en-US" dirty="0"/>
                  <a:t>上升後飽和，</a:t>
                </a:r>
                <a:r>
                  <a:rPr lang="en-US" altLang="zh-TW" dirty="0"/>
                  <a:t>HP</a:t>
                </a:r>
                <a:r>
                  <a:rPr lang="zh-TW" altLang="en-US" dirty="0"/>
                  <a:t>緩慢上升</a:t>
                </a:r>
                <a:endParaRPr lang="en-US" altLang="zh-TW" b="0" i="1" dirty="0">
                  <a:latin typeface="Cambria Math" panose="02040503050406030204" pitchFamily="18" charset="0"/>
                </a:endParaRPr>
              </a:p>
              <a:p>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zh-TW" altLang="en-US" b="0" dirty="0"/>
                  <a:t>差距來自於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極小於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𝐿</m:t>
                        </m:r>
                      </m:sub>
                    </m:sSub>
                  </m:oMath>
                </a14:m>
                <a:endParaRPr lang="en-US" altLang="zh-TW" dirty="0"/>
              </a:p>
              <a:p>
                <a:r>
                  <a:rPr lang="zh-TW" altLang="en-US" dirty="0"/>
                  <a:t>黑色少了</a:t>
                </a:r>
                <a:r>
                  <a:rPr lang="en-US" altLang="zh-TW" dirty="0"/>
                  <a:t>impatience rate</a:t>
                </a:r>
                <a:r>
                  <a:rPr lang="zh-TW" altLang="en-US" dirty="0"/>
                  <a:t>所以飽和在比較高的位置</a:t>
                </a:r>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a:t>
                </a:r>
                <a:r>
                  <a:rPr lang="en-US" altLang="zh-TW" sz="1200" b="0" i="0" kern="1200" dirty="0">
                    <a:solidFill>
                      <a:schemeClr val="tx1"/>
                    </a:solidFill>
                    <a:latin typeface="+mn-lt"/>
                    <a:ea typeface="+mn-ea"/>
                    <a:cs typeface="+mn-cs"/>
                  </a:rPr>
                  <a:t>non-preemptive</a:t>
                </a:r>
                <a:r>
                  <a:rPr lang="zh-TW" altLang="en-US" sz="1200" b="0" i="0" kern="1200" dirty="0">
                    <a:solidFill>
                      <a:schemeClr val="tx1"/>
                    </a:solidFill>
                    <a:latin typeface="+mn-lt"/>
                    <a:ea typeface="+mn-ea"/>
                    <a:cs typeface="+mn-cs"/>
                  </a:rPr>
                  <a:t>，還有更快的</a:t>
                </a:r>
                <a:r>
                  <a:rPr lang="en-US" altLang="zh-TW" sz="1200" b="0" i="0" kern="1200">
                    <a:solidFill>
                      <a:schemeClr val="tx1"/>
                    </a:solidFill>
                    <a:latin typeface="Cambria Math" panose="02040503050406030204" pitchFamily="18" charset="0"/>
                    <a:ea typeface="+mn-ea"/>
                    <a:cs typeface="+mn-cs"/>
                  </a:rPr>
                  <a:t>𝜇_(2_𝐻 )</a:t>
                </a:r>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endParaRPr lang="zh-TW" altLang="en-US" sz="1200" b="0" i="0" kern="1200" dirty="0">
                  <a:solidFill>
                    <a:schemeClr val="tx1"/>
                  </a:solidFill>
                  <a:latin typeface="+mn-lt"/>
                  <a:ea typeface="+mn-ea"/>
                  <a:cs typeface="+mn-cs"/>
                </a:endParaRP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en-US" altLang="zh-TW" b="0" i="0">
                    <a:latin typeface="Cambria Math" panose="02040503050406030204" pitchFamily="18" charset="0"/>
                  </a:rPr>
                  <a:t>𝜆_𝐻</a:t>
                </a:r>
                <a:r>
                  <a:rPr lang="zh-TW" altLang="en-US" dirty="0"/>
                  <a:t>極小於</a:t>
                </a:r>
                <a:r>
                  <a:rPr lang="en-US" altLang="zh-TW" b="0" i="0">
                    <a:latin typeface="Cambria Math" panose="02040503050406030204" pitchFamily="18" charset="0"/>
                  </a:rPr>
                  <a:t>𝜆_𝐿</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40</a:t>
            </a:fld>
            <a:endParaRPr lang="zh-TW" altLang="en-US"/>
          </a:p>
        </p:txBody>
      </p:sp>
    </p:spTree>
    <p:extLst>
      <p:ext uri="{BB962C8B-B14F-4D97-AF65-F5344CB8AC3E}">
        <p14:creationId xmlns:p14="http://schemas.microsoft.com/office/powerpoint/2010/main" val="7469013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黑色下降趨勢，其餘下降後在</a:t>
                </a:r>
                <a14:m>
                  <m:oMath xmlns:m="http://schemas.openxmlformats.org/officeDocument/2006/math">
                    <m:r>
                      <a:rPr lang="en-US" altLang="zh-TW" b="0" i="1" baseline="0" smtClean="0">
                        <a:latin typeface="Cambria Math" panose="02040503050406030204" pitchFamily="18" charset="0"/>
                      </a:rPr>
                      <m:t>𝑏</m:t>
                    </m:r>
                    <m:r>
                      <a:rPr lang="en-US" altLang="zh-TW" b="0" i="1" baseline="0" smtClean="0">
                        <a:latin typeface="Cambria Math" panose="02040503050406030204" pitchFamily="18" charset="0"/>
                      </a:rPr>
                      <m:t>=7</m:t>
                    </m:r>
                  </m:oMath>
                </a14:m>
                <a:r>
                  <a:rPr lang="zh-TW" altLang="en-US" baseline="0" dirty="0"/>
                  <a:t>上升</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差距來自 </a:t>
                </a:r>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r>
                  <a:rPr lang="en-US" altLang="zh-TW" baseline="0" dirty="0"/>
                  <a:t>Impatience</a:t>
                </a:r>
                <a:r>
                  <a:rPr lang="zh-TW" altLang="en-US" baseline="0" dirty="0"/>
                  <a:t>後</a:t>
                </a:r>
                <a:r>
                  <a:rPr lang="en-US" altLang="zh-TW" baseline="0" dirty="0"/>
                  <a:t>customer q</a:t>
                </a:r>
                <a:r>
                  <a:rPr lang="zh-TW" altLang="en-US" baseline="0" dirty="0"/>
                  <a:t>的容量就擴大了</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dirty="0"/>
                  <a:t>整體與</a:t>
                </a:r>
                <a:r>
                  <a:rPr lang="en-US" altLang="zh-TW" dirty="0"/>
                  <a:t>LP</a:t>
                </a:r>
                <a:r>
                  <a:rPr lang="zh-TW" altLang="en-US" dirty="0"/>
                  <a:t>下降趨勢，</a:t>
                </a:r>
                <a:r>
                  <a:rPr lang="en-US" altLang="zh-TW" dirty="0"/>
                  <a:t>HP</a:t>
                </a:r>
                <a:r>
                  <a:rPr lang="zh-TW" altLang="en-US" dirty="0"/>
                  <a:t>緩慢下降</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r>
                  <a:rPr lang="zh-TW" altLang="en-US" b="0" i="0" dirty="0">
                    <a:latin typeface="Cambria Math" panose="02040503050406030204" pitchFamily="18" charset="0"/>
                  </a:rPr>
                  <a:t>差距來自於優先權優勢</a:t>
                </a:r>
                <a:endParaRPr lang="en-US" altLang="zh-TW" b="0" i="0"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黑色因為</a:t>
                </a:r>
                <a14:m>
                  <m:oMath xmlns:m="http://schemas.openxmlformats.org/officeDocument/2006/math">
                    <m:r>
                      <a:rPr lang="en-US" altLang="zh-TW" b="0" i="1" baseline="0" smtClean="0">
                        <a:latin typeface="Cambria Math" panose="02040503050406030204" pitchFamily="18" charset="0"/>
                      </a:rPr>
                      <m:t>𝛾</m:t>
                    </m:r>
                    <m:r>
                      <a:rPr lang="en-US" altLang="zh-TW" b="0" i="1" baseline="0" smtClean="0">
                        <a:latin typeface="Cambria Math" panose="02040503050406030204" pitchFamily="18" charset="0"/>
                      </a:rPr>
                      <m:t>=0</m:t>
                    </m:r>
                  </m:oMath>
                </a14:m>
                <a:r>
                  <a:rPr lang="zh-TW" altLang="en-US" baseline="0" dirty="0"/>
                  <a:t>所以不會發生</a:t>
                </a:r>
                <a:r>
                  <a:rPr lang="en-US" altLang="zh-TW" baseline="0" dirty="0"/>
                  <a:t>impatience</a:t>
                </a:r>
              </a:p>
              <a:p>
                <a:endParaRPr lang="en-US" altLang="zh-TW" b="0" i="0" dirty="0">
                  <a:latin typeface="Cambria Math" panose="02040503050406030204" pitchFamily="18" charset="0"/>
                </a:endParaRPr>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41</a:t>
            </a:fld>
            <a:endParaRPr lang="zh-TW" altLang="en-US"/>
          </a:p>
        </p:txBody>
      </p:sp>
    </p:spTree>
    <p:extLst>
      <p:ext uri="{BB962C8B-B14F-4D97-AF65-F5344CB8AC3E}">
        <p14:creationId xmlns:p14="http://schemas.microsoft.com/office/powerpoint/2010/main" val="16351605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r>
                  <a:rPr lang="zh-TW" altLang="en-US" b="0" i="0" baseline="0" dirty="0">
                    <a:latin typeface="Cambria Math" panose="02040503050406030204" pitchFamily="18" charset="0"/>
                  </a:rPr>
                  <a:t>調整</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𝛾</m:t>
                        </m:r>
                      </m:e>
                      <m:sub>
                        <m:r>
                          <a:rPr lang="en-US" altLang="zh-TW" b="0" i="1" baseline="0" smtClean="0">
                            <a:latin typeface="Cambria Math" panose="02040503050406030204" pitchFamily="18" charset="0"/>
                          </a:rPr>
                          <m:t>𝐻</m:t>
                        </m:r>
                      </m:sub>
                    </m:sSub>
                  </m:oMath>
                </a14:m>
                <a:endParaRPr lang="en-US" altLang="zh-TW" b="0" i="0" baseline="0" dirty="0">
                  <a:latin typeface="Cambria Math" panose="02040503050406030204" pitchFamily="18" charset="0"/>
                </a:endParaRPr>
              </a:p>
              <a:p>
                <a:endParaRPr lang="en-US" altLang="zh-TW" b="0" i="0" baseline="0" dirty="0">
                  <a:latin typeface="Cambria Math" panose="02040503050406030204" pitchFamily="18" charset="0"/>
                </a:endParaRPr>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𝑊</m:t>
                        </m:r>
                      </m:e>
                      <m:sub>
                        <m:r>
                          <a:rPr lang="en-US" altLang="zh-TW" b="0" i="1" baseline="0" smtClean="0">
                            <a:latin typeface="Cambria Math" panose="02040503050406030204" pitchFamily="18" charset="0"/>
                          </a:rPr>
                          <m:t>𝑐</m:t>
                        </m:r>
                      </m:sub>
                    </m:sSub>
                  </m:oMath>
                </a14:m>
                <a:r>
                  <a:rPr lang="en-US" altLang="zh-TW" baseline="0" dirty="0"/>
                  <a:t>:</a:t>
                </a:r>
                <a:r>
                  <a:rPr lang="zh-TW" altLang="en-US" baseline="0" dirty="0"/>
                  <a:t> 下降趨勢</a:t>
                </a:r>
                <a:endParaRPr lang="en-US" altLang="zh-TW" baseline="0" dirty="0"/>
              </a:p>
              <a:p>
                <a:r>
                  <a:rPr lang="zh-TW" altLang="en-US" baseline="0" dirty="0"/>
                  <a:t>在</a:t>
                </a:r>
                <a:r>
                  <a:rPr lang="en-US" altLang="zh-TW" baseline="0" dirty="0"/>
                  <a:t>customer q</a:t>
                </a:r>
                <a:r>
                  <a:rPr lang="zh-TW" altLang="en-US" baseline="0" dirty="0"/>
                  <a:t>中等待的人隨著</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𝛾</m:t>
                        </m:r>
                      </m:e>
                      <m:sub>
                        <m:r>
                          <a:rPr lang="en-US" altLang="zh-TW" b="0" i="1" baseline="0" smtClean="0">
                            <a:latin typeface="Cambria Math" panose="02040503050406030204" pitchFamily="18" charset="0"/>
                          </a:rPr>
                          <m:t>𝐻</m:t>
                        </m:r>
                      </m:sub>
                    </m:sSub>
                  </m:oMath>
                </a14:m>
                <a:r>
                  <a:rPr lang="zh-TW" altLang="en-US" baseline="0" dirty="0"/>
                  <a:t>上升邊低</a:t>
                </a:r>
                <a:endParaRPr lang="en-US" altLang="zh-TW" baseline="0" dirty="0"/>
              </a:p>
              <a:p>
                <a:r>
                  <a:rPr lang="en-US" altLang="zh-TW" baseline="0" dirty="0"/>
                  <a:t>HP</a:t>
                </a:r>
                <a:r>
                  <a:rPr lang="zh-TW" altLang="en-US" baseline="0" dirty="0"/>
                  <a:t>有優先權優勢</a:t>
                </a:r>
                <a:endParaRPr lang="en-US" altLang="zh-TW" baseline="0" dirty="0"/>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𝑊</m:t>
                        </m:r>
                      </m:e>
                      <m:sub>
                        <m:r>
                          <a:rPr lang="en-US" altLang="zh-TW" b="0" i="1" baseline="0" smtClean="0">
                            <a:latin typeface="Cambria Math" panose="02040503050406030204" pitchFamily="18" charset="0"/>
                          </a:rPr>
                          <m:t>𝑏</m:t>
                        </m:r>
                      </m:sub>
                    </m:sSub>
                  </m:oMath>
                </a14:m>
                <a:r>
                  <a:rPr lang="en-US" altLang="zh-TW" baseline="0" dirty="0"/>
                  <a:t>:</a:t>
                </a:r>
                <a:r>
                  <a:rPr lang="en-US" altLang="zh-TW" dirty="0"/>
                  <a:t>HP</a:t>
                </a:r>
                <a:r>
                  <a:rPr lang="zh-TW" altLang="en-US" dirty="0"/>
                  <a:t>與</a:t>
                </a:r>
                <a:r>
                  <a:rPr lang="en-US" altLang="zh-TW" dirty="0"/>
                  <a:t>LP</a:t>
                </a:r>
                <a:r>
                  <a:rPr lang="zh-TW" altLang="en-US" dirty="0"/>
                  <a:t>水平，由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𝛾</m:t>
                    </m:r>
                  </m:oMath>
                </a14:m>
                <a:r>
                  <a:rPr lang="zh-TW" altLang="en-US" b="0" dirty="0"/>
                  <a:t>無關</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n-lt"/>
                  </a:rPr>
                  <a:t>差距來自於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dirty="0"/>
                  <a:t>比較快</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但整體微微上升，</a:t>
                </a:r>
                <a:r>
                  <a:rPr lang="en-US" altLang="zh-TW" dirty="0"/>
                  <a:t>HP</a:t>
                </a:r>
                <a:r>
                  <a:rPr lang="zh-TW" altLang="en-US" dirty="0"/>
                  <a:t>不容易進入</a:t>
                </a:r>
                <a:r>
                  <a:rPr lang="en-US" altLang="zh-TW" dirty="0"/>
                  <a:t>block queue</a:t>
                </a:r>
                <a:r>
                  <a:rPr lang="zh-TW" altLang="en-US" dirty="0"/>
                  <a:t>，較慢的</a:t>
                </a:r>
                <a:r>
                  <a:rPr lang="en-US" altLang="zh-TW" dirty="0"/>
                  <a:t>LP</a:t>
                </a:r>
                <a:r>
                  <a:rPr lang="zh-TW" altLang="en-US" dirty="0"/>
                  <a:t>的比例上升</a:t>
                </a:r>
                <a:endParaRPr lang="en-US" altLang="zh-TW" dirty="0"/>
              </a:p>
              <a:p>
                <a:endParaRPr lang="en-US" altLang="zh-TW" b="0"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42</a:t>
            </a:fld>
            <a:endParaRPr lang="zh-TW" altLang="en-US"/>
          </a:p>
        </p:txBody>
      </p:sp>
    </p:spTree>
    <p:extLst>
      <p:ext uri="{BB962C8B-B14F-4D97-AF65-F5344CB8AC3E}">
        <p14:creationId xmlns:p14="http://schemas.microsoft.com/office/powerpoint/2010/main" val="2245513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𝐿</m:t>
                        </m:r>
                      </m:e>
                      <m:sub>
                        <m:r>
                          <a:rPr lang="en-US" altLang="zh-TW" b="0" i="1" baseline="0" smtClean="0">
                            <a:latin typeface="Cambria Math" panose="02040503050406030204" pitchFamily="18" charset="0"/>
                          </a:rPr>
                          <m:t>𝑏</m:t>
                        </m:r>
                      </m:sub>
                    </m:sSub>
                  </m:oMath>
                </a14:m>
                <a:r>
                  <a:rPr lang="en-US" altLang="zh-TW" baseline="0" dirty="0"/>
                  <a:t>: </a:t>
                </a:r>
                <a:r>
                  <a:rPr lang="zh-TW" altLang="en-US" baseline="0" dirty="0"/>
                  <a:t>整體、</a:t>
                </a:r>
                <a:r>
                  <a:rPr lang="en-US" altLang="zh-TW" baseline="0" dirty="0"/>
                  <a:t>HP</a:t>
                </a:r>
                <a:r>
                  <a:rPr lang="zh-TW" altLang="en-US" baseline="0" dirty="0"/>
                  <a:t>下降</a:t>
                </a:r>
                <a:endParaRPr lang="en-US" altLang="zh-TW" baseline="0" dirty="0"/>
              </a:p>
              <a:p>
                <a:r>
                  <a:rPr lang="en-US" altLang="zh-TW" baseline="0" dirty="0"/>
                  <a:t>HP</a:t>
                </a:r>
                <a:r>
                  <a:rPr lang="zh-TW" altLang="en-US" baseline="0" dirty="0"/>
                  <a:t>的人</a:t>
                </a:r>
                <a:r>
                  <a:rPr lang="en-US" altLang="zh-TW" baseline="0" dirty="0"/>
                  <a:t>impatience</a:t>
                </a:r>
                <a:r>
                  <a:rPr lang="zh-TW" altLang="en-US" baseline="0" dirty="0"/>
                  <a:t>掉之後釋放空間給</a:t>
                </a:r>
                <a:r>
                  <a:rPr lang="en-US" altLang="zh-TW" baseline="0" dirty="0"/>
                  <a:t>LP</a:t>
                </a:r>
                <a:r>
                  <a:rPr lang="zh-TW" altLang="en-US" baseline="0" dirty="0"/>
                  <a:t>的人</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有優先權，還有更快的</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𝜇</m:t>
                        </m:r>
                      </m:e>
                      <m:sub>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2</m:t>
                            </m:r>
                          </m:e>
                          <m:sub>
                            <m:r>
                              <a:rPr lang="en-US" altLang="zh-TW" sz="1200" b="0" i="1" kern="1200" smtClean="0">
                                <a:solidFill>
                                  <a:schemeClr val="tx1"/>
                                </a:solidFill>
                                <a:latin typeface="Cambria Math" panose="02040503050406030204" pitchFamily="18" charset="0"/>
                                <a:ea typeface="+mn-ea"/>
                                <a:cs typeface="+mn-cs"/>
                              </a:rPr>
                              <m:t>𝐻</m:t>
                            </m:r>
                          </m:sub>
                        </m:sSub>
                      </m:sub>
                    </m:sSub>
                  </m:oMath>
                </a14:m>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r>
                  <a:rPr lang="zh-TW" altLang="en-US" baseline="0" dirty="0"/>
                  <a:t>，導致</a:t>
                </a:r>
                <a:r>
                  <a:rPr lang="en-US" altLang="zh-TW" baseline="0" dirty="0"/>
                  <a:t>LP</a:t>
                </a:r>
                <a:r>
                  <a:rPr lang="zh-TW" altLang="en-US" baseline="0" dirty="0"/>
                  <a:t>上升</a:t>
                </a:r>
                <a:endParaRPr lang="en-US" altLang="zh-TW" sz="1200" b="0" i="0" kern="1200" dirty="0">
                  <a:solidFill>
                    <a:schemeClr val="tx1"/>
                  </a:solidFill>
                  <a:latin typeface="+mn-lt"/>
                  <a:ea typeface="+mn-ea"/>
                  <a:cs typeface="+mn-cs"/>
                </a:endParaRPr>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𝑇</m:t>
                        </m:r>
                      </m:e>
                      <m:sub>
                        <m:r>
                          <a:rPr lang="en-US" altLang="zh-TW" b="0" i="1" baseline="0" smtClean="0">
                            <a:latin typeface="Cambria Math" panose="02040503050406030204" pitchFamily="18" charset="0"/>
                          </a:rPr>
                          <m:t>h</m:t>
                        </m:r>
                      </m:sub>
                    </m:sSub>
                  </m:oMath>
                </a14:m>
                <a:r>
                  <a:rPr lang="en-US" altLang="zh-TW" baseline="0" dirty="0"/>
                  <a:t>:</a:t>
                </a:r>
                <a:r>
                  <a:rPr lang="zh-TW" altLang="en-US" baseline="0" dirty="0"/>
                  <a:t>整體、</a:t>
                </a:r>
                <a:r>
                  <a:rPr lang="en-US" altLang="zh-TW" baseline="0" dirty="0"/>
                  <a:t>HP</a:t>
                </a:r>
                <a:r>
                  <a:rPr lang="zh-TW" altLang="en-US" baseline="0" dirty="0"/>
                  <a:t>下降，</a:t>
                </a:r>
                <a:r>
                  <a:rPr lang="en-US" altLang="zh-TW" baseline="0" dirty="0"/>
                  <a:t>HP</a:t>
                </a:r>
                <a:r>
                  <a:rPr lang="zh-TW" altLang="en-US" baseline="0" dirty="0"/>
                  <a:t>的人更容易</a:t>
                </a:r>
                <a:r>
                  <a:rPr lang="en-US" altLang="zh-TW" baseline="0" dirty="0"/>
                  <a:t>impatience</a:t>
                </a:r>
                <a:r>
                  <a:rPr lang="zh-TW" altLang="en-US" baseline="0" dirty="0"/>
                  <a:t>掉系統</a:t>
                </a:r>
                <a:r>
                  <a:rPr lang="zh-TW" altLang="en-US" sz="1100" baseline="0" dirty="0"/>
                  <a:t>，不容易完成服務</a:t>
                </a:r>
                <a:endParaRPr lang="en-US" altLang="zh-TW" sz="1100" baseline="0" dirty="0"/>
              </a:p>
              <a:p>
                <a:r>
                  <a:rPr lang="zh-TW" altLang="en-US" sz="1100" baseline="0" dirty="0"/>
                  <a:t>釋放出的系統容量使</a:t>
                </a:r>
                <a:r>
                  <a:rPr lang="en-US" altLang="zh-TW" sz="1100" baseline="0" dirty="0"/>
                  <a:t>LP</a:t>
                </a:r>
                <a:r>
                  <a:rPr lang="zh-TW" altLang="en-US" sz="1100" baseline="0" dirty="0"/>
                  <a:t>有更多容量去服務</a:t>
                </a:r>
                <a:r>
                  <a:rPr lang="zh-TW" altLang="en-US" baseline="0" dirty="0"/>
                  <a:t>，就使</a:t>
                </a:r>
                <a:r>
                  <a:rPr lang="en-US" altLang="zh-TW" baseline="0" dirty="0"/>
                  <a:t>LP</a:t>
                </a:r>
                <a:r>
                  <a:rPr lang="zh-TW" altLang="en-US" baseline="0" dirty="0"/>
                  <a:t>上升</a:t>
                </a:r>
                <a:endParaRPr lang="en-US" altLang="zh-TW" b="0" i="1" dirty="0">
                  <a:latin typeface="Cambria Math" panose="02040503050406030204" pitchFamily="18" charset="0"/>
                </a:endParaRPr>
              </a:p>
              <a:p>
                <a:r>
                  <a:rPr lang="zh-TW" altLang="en-US" b="0" dirty="0"/>
                  <a:t>差距來自於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極小於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𝐿</m:t>
                        </m:r>
                      </m:sub>
                    </m:sSub>
                  </m:oMath>
                </a14:m>
                <a:endParaRPr lang="en-US" altLang="zh-TW" baseline="0"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43</a:t>
            </a:fld>
            <a:endParaRPr lang="zh-TW" altLang="en-US"/>
          </a:p>
        </p:txBody>
      </p:sp>
    </p:spTree>
    <p:extLst>
      <p:ext uri="{BB962C8B-B14F-4D97-AF65-F5344CB8AC3E}">
        <p14:creationId xmlns:p14="http://schemas.microsoft.com/office/powerpoint/2010/main" val="1393363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𝑏</m:t>
                        </m:r>
                      </m:sub>
                    </m:sSub>
                  </m:oMath>
                </a14:m>
                <a:r>
                  <a:rPr lang="en-US" altLang="zh-TW" baseline="0" dirty="0"/>
                  <a:t>:</a:t>
                </a:r>
                <a:r>
                  <a:rPr lang="zh-TW" altLang="en-US" baseline="0" dirty="0"/>
                  <a:t>下降趨勢</a:t>
                </a:r>
                <a:endParaRPr lang="en-US" altLang="zh-TW" baseline="0" dirty="0"/>
              </a:p>
              <a:p>
                <a:r>
                  <a:rPr lang="en-US" altLang="zh-TW" baseline="0" dirty="0"/>
                  <a:t>customer q</a:t>
                </a:r>
                <a:r>
                  <a:rPr lang="zh-TW" altLang="en-US" baseline="0" dirty="0"/>
                  <a:t>中人數減少，不容易被</a:t>
                </a:r>
                <a:r>
                  <a:rPr lang="en-US" altLang="zh-TW" baseline="0" dirty="0"/>
                  <a:t>block</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差距來自於 </a:t>
                </a:r>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𝑖𝑚</m:t>
                        </m:r>
                      </m:sub>
                    </m:sSub>
                  </m:oMath>
                </a14:m>
                <a:r>
                  <a:rPr lang="en-US" altLang="zh-TW" baseline="0" dirty="0"/>
                  <a:t>: HP</a:t>
                </a:r>
                <a:r>
                  <a:rPr lang="zh-TW" altLang="en-US" baseline="0" dirty="0"/>
                  <a:t>急遽上升，整體微幅上升，</a:t>
                </a:r>
                <a:r>
                  <a:rPr lang="en-US" altLang="zh-TW" baseline="0" dirty="0"/>
                  <a:t>LP</a:t>
                </a:r>
                <a:r>
                  <a:rPr lang="zh-TW" altLang="en-US" baseline="0" dirty="0"/>
                  <a:t>微幅下較</a:t>
                </a:r>
                <a:endParaRPr lang="en-US" altLang="zh-TW" baseline="0" dirty="0"/>
              </a:p>
              <a:p>
                <a:r>
                  <a:rPr lang="en-US" altLang="zh-TW" baseline="0" dirty="0"/>
                  <a:t>HP</a:t>
                </a:r>
                <a:r>
                  <a:rPr lang="zh-TW" altLang="en-US" baseline="0" dirty="0"/>
                  <a:t>上升合理，</a:t>
                </a:r>
                <a:r>
                  <a:rPr lang="en-US" altLang="zh-TW" baseline="0" dirty="0"/>
                  <a:t>LP</a:t>
                </a:r>
                <a:r>
                  <a:rPr lang="zh-TW" altLang="en-US" baseline="0" dirty="0"/>
                  <a:t>是因為比</a:t>
                </a:r>
                <a:r>
                  <a:rPr lang="en-US" altLang="zh-TW" baseline="0" dirty="0"/>
                  <a:t>HP</a:t>
                </a:r>
                <a:r>
                  <a:rPr lang="zh-TW" altLang="en-US" baseline="0" dirty="0"/>
                  <a:t>更容易被服務到，更容易被打包進</a:t>
                </a:r>
                <a:r>
                  <a:rPr lang="en-US" altLang="zh-TW" baseline="0" dirty="0"/>
                  <a:t>block</a:t>
                </a:r>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44</a:t>
            </a:fld>
            <a:endParaRPr lang="zh-TW" altLang="en-US"/>
          </a:p>
        </p:txBody>
      </p:sp>
    </p:spTree>
    <p:extLst>
      <p:ext uri="{BB962C8B-B14F-4D97-AF65-F5344CB8AC3E}">
        <p14:creationId xmlns:p14="http://schemas.microsoft.com/office/powerpoint/2010/main" val="8557678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b="0" i="0" dirty="0">
                    <a:latin typeface="Cambria Math" panose="02040503050406030204" pitchFamily="18" charset="0"/>
                  </a:rPr>
                  <a:t>拉幾個有趣的圖</a:t>
                </a:r>
                <a:endParaRPr lang="en-US" altLang="zh-TW" b="0" i="0" dirty="0">
                  <a:latin typeface="Cambria Math" panose="02040503050406030204" pitchFamily="18" charset="0"/>
                </a:endParaRPr>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會呈現水平狀，因為他們只受到</a:t>
                </a:r>
                <a:r>
                  <a:rPr lang="en-US" altLang="zh-TW" dirty="0"/>
                  <a:t>consensus</a:t>
                </a:r>
                <a:r>
                  <a:rPr lang="en-US" altLang="zh-TW" baseline="0" dirty="0"/>
                  <a:t> rate</a:t>
                </a:r>
                <a:r>
                  <a:rPr lang="zh-TW" altLang="en-US" baseline="0" dirty="0"/>
                  <a:t>的影響</a:t>
                </a:r>
                <a:endParaRPr lang="en-US" altLang="zh-TW" baseline="0" dirty="0"/>
              </a:p>
              <a:p>
                <a:r>
                  <a:rPr lang="zh-TW" altLang="en-US" dirty="0"/>
                  <a:t>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會稍微呈現下降趨勢，受到</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的影響，速度較快的</a:t>
                </a:r>
                <a:r>
                  <a:rPr lang="en-US" altLang="zh-TW" dirty="0"/>
                  <a:t>HP</a:t>
                </a:r>
                <a:r>
                  <a:rPr lang="zh-TW" altLang="en-US" dirty="0"/>
                  <a:t>的人在系統中的人數比例變高了</a:t>
                </a:r>
                <a:endParaRPr lang="en-US" altLang="zh-TW" dirty="0"/>
              </a:p>
              <a:p>
                <a:endParaRPr lang="en-US" altLang="zh-TW" dirty="0"/>
              </a:p>
              <a:p>
                <a:r>
                  <a:rPr lang="en-US" altLang="zh-TW" dirty="0"/>
                  <a:t>Overall</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r>
                      <a:rPr lang="zh-TW" altLang="en-US" b="0" i="1" smtClean="0">
                        <a:latin typeface="Cambria Math" panose="02040503050406030204" pitchFamily="18" charset="0"/>
                      </a:rPr>
                      <m:t>越快</m:t>
                    </m:r>
                  </m:oMath>
                </a14:m>
                <a:r>
                  <a:rPr lang="zh-TW" altLang="en-US" dirty="0"/>
                  <a:t>，待在</a:t>
                </a:r>
                <a:r>
                  <a:rPr lang="en-US" altLang="zh-TW" dirty="0"/>
                  <a:t>block queue</a:t>
                </a:r>
                <a:r>
                  <a:rPr lang="zh-TW" altLang="en-US" dirty="0"/>
                  <a:t>的時間越短</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en-US" altLang="zh-TW" dirty="0"/>
                  <a:t>: </a:t>
                </a:r>
                <a:r>
                  <a:rPr lang="zh-TW" altLang="en-US" dirty="0"/>
                  <a:t>這是因為高優先權的人更快離開可以更快的釋放了容量，從而一次允許更多低優先權的人進行共識</a:t>
                </a:r>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zh-TW" altLang="en-US" dirty="0"/>
                  <a:t>會呈現水平狀，但</a:t>
                </a:r>
                <a:r>
                  <a:rPr lang="en-US" altLang="zh-TW" dirty="0"/>
                  <a:t>overall</a:t>
                </a:r>
                <a:r>
                  <a:rPr lang="zh-TW" altLang="en-US" dirty="0"/>
                  <a:t>的</a:t>
                </a:r>
                <a:r>
                  <a:rPr lang="en-US" altLang="zh-TW" b="0" i="0">
                    <a:latin typeface="Cambria Math" panose="02040503050406030204" pitchFamily="18" charset="0"/>
                  </a:rPr>
                  <a:t>𝑊_𝑏</a:t>
                </a:r>
                <a:r>
                  <a:rPr lang="zh-TW" altLang="en-US" dirty="0"/>
                  <a:t>會稍微呈現下降趨勢</a:t>
                </a:r>
                <a:endParaRPr lang="en-US" altLang="zh-TW" dirty="0"/>
              </a:p>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en-US" altLang="zh-TW" dirty="0"/>
                  <a:t>: </a:t>
                </a:r>
                <a:r>
                  <a:rPr lang="zh-TW" altLang="en-US" dirty="0"/>
                  <a:t>只會受到</a:t>
                </a:r>
                <a:r>
                  <a:rPr lang="en-US" altLang="zh-TW" dirty="0"/>
                  <a:t>consensus</a:t>
                </a:r>
                <a:r>
                  <a:rPr lang="en-US" altLang="zh-TW" baseline="0" dirty="0"/>
                  <a:t> rate</a:t>
                </a:r>
                <a:r>
                  <a:rPr lang="zh-TW" altLang="en-US" baseline="0" dirty="0"/>
                  <a:t>的影響</a:t>
                </a:r>
                <a:endParaRPr lang="en-US" altLang="zh-TW" baseline="0" dirty="0"/>
              </a:p>
              <a:p>
                <a:r>
                  <a:rPr lang="en-US" altLang="zh-TW" dirty="0"/>
                  <a:t>overall</a:t>
                </a:r>
                <a:r>
                  <a:rPr lang="zh-TW" altLang="en-US" dirty="0"/>
                  <a:t>的</a:t>
                </a:r>
                <a:r>
                  <a:rPr lang="en-US" altLang="zh-TW" b="0" i="0">
                    <a:latin typeface="Cambria Math" panose="02040503050406030204" pitchFamily="18" charset="0"/>
                  </a:rPr>
                  <a:t>𝑊_𝑏:</a:t>
                </a:r>
                <a:r>
                  <a:rPr lang="zh-TW" altLang="en-US" dirty="0"/>
                  <a:t> 受到</a:t>
                </a:r>
                <a:r>
                  <a:rPr lang="en-US" altLang="zh-TW" b="0" i="0">
                    <a:latin typeface="Cambria Math" panose="02040503050406030204" pitchFamily="18" charset="0"/>
                  </a:rPr>
                  <a:t>𝜆_𝐻</a:t>
                </a:r>
                <a:r>
                  <a:rPr lang="zh-TW" altLang="en-US" dirty="0"/>
                  <a:t>的影響，高優先權的人在系統中的人數比例變高了</a:t>
                </a:r>
                <a:endParaRPr lang="en-US" altLang="zh-TW" dirty="0"/>
              </a:p>
              <a:p>
                <a:endParaRPr lang="en-US" altLang="zh-TW" dirty="0"/>
              </a:p>
              <a:p>
                <a:r>
                  <a:rPr lang="en-US" altLang="zh-TW" dirty="0"/>
                  <a:t>Overall</a:t>
                </a:r>
                <a:r>
                  <a:rPr lang="zh-TW" altLang="en-US" dirty="0"/>
                  <a:t>、</a:t>
                </a:r>
                <a:r>
                  <a:rPr lang="en-US" altLang="zh-TW" b="0" i="0">
                    <a:latin typeface="Cambria Math" panose="02040503050406030204" pitchFamily="18" charset="0"/>
                  </a:rPr>
                  <a:t>𝐿_(𝑏_𝐻 )</a:t>
                </a:r>
                <a:r>
                  <a:rPr lang="en-US" altLang="zh-TW" dirty="0"/>
                  <a:t>: </a:t>
                </a:r>
                <a:r>
                  <a:rPr lang="en-US" altLang="zh-TW" b="0" i="0">
                    <a:latin typeface="Cambria Math" panose="02040503050406030204" pitchFamily="18" charset="0"/>
                  </a:rPr>
                  <a:t>𝜇_(2_𝐻 )</a:t>
                </a:r>
                <a:r>
                  <a:rPr lang="zh-TW" altLang="en-US" b="0" i="0">
                    <a:latin typeface="Cambria Math" panose="02040503050406030204" pitchFamily="18" charset="0"/>
                  </a:rPr>
                  <a:t> 越快</a:t>
                </a:r>
                <a:r>
                  <a:rPr lang="zh-TW" altLang="en-US" dirty="0"/>
                  <a:t>，待在</a:t>
                </a:r>
                <a:r>
                  <a:rPr lang="en-US" altLang="zh-TW" dirty="0"/>
                  <a:t>block queue</a:t>
                </a:r>
                <a:r>
                  <a:rPr lang="zh-TW" altLang="en-US" dirty="0"/>
                  <a:t>的時間越短</a:t>
                </a:r>
                <a:endParaRPr lang="en-US" altLang="zh-TW" dirty="0"/>
              </a:p>
              <a:p>
                <a:r>
                  <a:rPr lang="en-US" altLang="zh-TW" b="0" i="0">
                    <a:latin typeface="Cambria Math" panose="02040503050406030204" pitchFamily="18" charset="0"/>
                  </a:rPr>
                  <a:t>𝐿_(𝑏_𝐿 )</a:t>
                </a:r>
                <a:r>
                  <a:rPr lang="en-US" altLang="zh-TW" dirty="0"/>
                  <a:t>: </a:t>
                </a:r>
                <a:r>
                  <a:rPr lang="zh-TW" altLang="en-US" dirty="0"/>
                  <a:t>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45</a:t>
            </a:fld>
            <a:endParaRPr lang="zh-TW" altLang="en-US"/>
          </a:p>
        </p:txBody>
      </p:sp>
    </p:spTree>
    <p:extLst>
      <p:ext uri="{BB962C8B-B14F-4D97-AF65-F5344CB8AC3E}">
        <p14:creationId xmlns:p14="http://schemas.microsoft.com/office/powerpoint/2010/main" val="2750221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46</a:t>
            </a:fld>
            <a:endParaRPr lang="zh-TW" altLang="en-US"/>
          </a:p>
        </p:txBody>
      </p:sp>
    </p:spTree>
    <p:extLst>
      <p:ext uri="{BB962C8B-B14F-4D97-AF65-F5344CB8AC3E}">
        <p14:creationId xmlns:p14="http://schemas.microsoft.com/office/powerpoint/2010/main" val="252418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r>
                  <a:rPr lang="zh-TW" altLang="en-US" b="0" dirty="0"/>
                  <a:t>當</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上升、</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zh-TW" altLang="en-US" dirty="0"/>
                  <a:t>在所有</a:t>
                </a:r>
                <a:r>
                  <a:rPr lang="en-US" altLang="zh-TW" dirty="0"/>
                  <a:t>scenario</a:t>
                </a:r>
                <a:r>
                  <a:rPr lang="zh-TW" altLang="en-US" dirty="0"/>
                  <a:t>都可以看到</a:t>
                </a:r>
                <a:r>
                  <a:rPr lang="zh-TW" altLang="en-US" sz="1200" b="0" i="0" kern="1200" dirty="0">
                    <a:solidFill>
                      <a:schemeClr val="tx1"/>
                    </a:solidFill>
                    <a:latin typeface="+mn-lt"/>
                    <a:ea typeface="+mn-ea"/>
                    <a:cs typeface="+mn-cs"/>
                  </a:rPr>
                  <a:t>先呈現上升後飽和的趨勢</a:t>
                </a:r>
                <a:endParaRPr lang="en-US" altLang="zh-TW" sz="1200" b="0" i="0" kern="1200" dirty="0">
                  <a:solidFill>
                    <a:schemeClr val="tx1"/>
                  </a:solidFill>
                  <a:latin typeface="+mn-lt"/>
                  <a:ea typeface="+mn-ea"/>
                  <a:cs typeface="+mn-cs"/>
                </a:endParaRPr>
              </a:p>
              <a:p>
                <a:r>
                  <a:rPr lang="zh-TW" altLang="en-US" b="0" i="0" dirty="0">
                    <a:latin typeface="+mn-lt"/>
                  </a:rPr>
                  <a:t>在</a:t>
                </a:r>
                <a:r>
                  <a:rPr lang="en-US" altLang="zh-TW" b="0" i="0" dirty="0">
                    <a:latin typeface="+mn-lt"/>
                  </a:rPr>
                  <a:t>scenario 2</a:t>
                </a:r>
                <a:r>
                  <a:rPr lang="zh-TW" altLang="en-US" b="0" i="0" dirty="0">
                    <a:latin typeface="+mn-lt"/>
                  </a:rPr>
                  <a:t>跟</a:t>
                </a:r>
                <a:r>
                  <a:rPr lang="en-US" altLang="zh-TW" b="0" i="0" dirty="0">
                    <a:latin typeface="+mn-lt"/>
                  </a:rPr>
                  <a:t>4</a:t>
                </a:r>
                <a:r>
                  <a:rPr lang="zh-TW" altLang="en-US" b="0" i="0" dirty="0">
                    <a:latin typeface="+mn-lt"/>
                  </a:rPr>
                  <a:t>中，隨著</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上升，</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𝐻</m:t>
                            </m:r>
                          </m:sub>
                        </m:sSub>
                      </m:sub>
                    </m:sSub>
                  </m:oMath>
                </a14:m>
                <a:r>
                  <a:rPr lang="zh-TW" altLang="en-US" b="0" i="0" dirty="0">
                    <a:latin typeface="+mj-lt"/>
                  </a:rPr>
                  <a:t>會呈現水平狀，但</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𝐿</m:t>
                            </m:r>
                          </m:sub>
                        </m:sSub>
                      </m:sub>
                    </m:sSub>
                  </m:oMath>
                </a14:m>
                <a:r>
                  <a:rPr lang="zh-TW" altLang="en-US" b="0" i="0" dirty="0">
                    <a:latin typeface="+mj-lt"/>
                  </a:rPr>
                  <a:t>先呈現上升後飽和的趨勢</a:t>
                </a:r>
                <a:endParaRPr lang="en-US" altLang="zh-TW" b="0" i="0" dirty="0">
                  <a:latin typeface="+mj-lt"/>
                </a:endParaRPr>
              </a:p>
              <a:p>
                <a:r>
                  <a:rPr lang="en-US" altLang="zh-TW" b="0" i="0" dirty="0">
                    <a:latin typeface="+mj-lt"/>
                  </a:rPr>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b="0" i="0" dirty="0">
                    <a:latin typeface="+mj-lt"/>
                  </a:rPr>
                  <a:t>一開始會隨著</a:t>
                </a:r>
                <a14:m>
                  <m:oMath xmlns:m="http://schemas.openxmlformats.org/officeDocument/2006/math">
                    <m:r>
                      <a:rPr lang="en-US" altLang="zh-TW" b="0" i="1" dirty="0" smtClean="0">
                        <a:latin typeface="Cambria Math" panose="02040503050406030204" pitchFamily="18" charset="0"/>
                      </a:rPr>
                      <m:t>𝑏</m:t>
                    </m:r>
                  </m:oMath>
                </a14:m>
                <a:r>
                  <a:rPr lang="zh-TW" altLang="en-US" b="0" i="0" dirty="0">
                    <a:latin typeface="+mj-lt"/>
                  </a:rPr>
                  <a:t>的增加往下降，但到一定程度後會反彈並上升</a:t>
                </a:r>
                <a:endParaRPr lang="en-US" altLang="zh-TW" b="0" i="0" dirty="0">
                  <a:latin typeface="+mj-lt"/>
                </a:endParaRPr>
              </a:p>
            </p:txBody>
          </p:sp>
        </mc:Choice>
        <mc:Fallback xmlns="">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r>
                  <a:rPr lang="en-US" altLang="zh-TW" b="0" i="0">
                    <a:latin typeface="Cambria Math" panose="02040503050406030204" pitchFamily="18" charset="0"/>
                  </a:rPr>
                  <a:t>𝐿_𝑏</a:t>
                </a:r>
                <a:r>
                  <a:rPr lang="zh-TW" altLang="en-US" dirty="0"/>
                  <a:t>在所有</a:t>
                </a:r>
                <a:r>
                  <a:rPr lang="en-US" altLang="zh-TW" dirty="0"/>
                  <a:t>scenario</a:t>
                </a:r>
                <a:r>
                  <a:rPr lang="zh-TW" altLang="en-US" dirty="0"/>
                  <a:t>都可以看到幾乎呈現水平狀態，這是因為</a:t>
                </a:r>
                <a:r>
                  <a:rPr lang="en-US" altLang="zh-TW" b="0" i="0">
                    <a:latin typeface="Cambria Math" panose="02040503050406030204" pitchFamily="18" charset="0"/>
                  </a:rPr>
                  <a:t>𝑏</a:t>
                </a:r>
                <a:r>
                  <a:rPr lang="zh-TW" altLang="en-US" b="0" i="0" dirty="0">
                    <a:latin typeface="+mj-lt"/>
                  </a:rPr>
                  <a:t>不需要用到最大數量，就已經使</a:t>
                </a:r>
                <a:r>
                  <a:rPr lang="en-US" altLang="zh-TW" b="0" i="0" dirty="0">
                    <a:latin typeface="+mj-lt"/>
                  </a:rPr>
                  <a:t>effect service</a:t>
                </a:r>
                <a:r>
                  <a:rPr lang="zh-TW" altLang="en-US" b="0" i="0" dirty="0">
                    <a:latin typeface="+mj-lt"/>
                  </a:rPr>
                  <a:t> </a:t>
                </a:r>
                <a:r>
                  <a:rPr lang="en-US" altLang="zh-TW" b="0" i="0" dirty="0">
                    <a:latin typeface="+mj-lt"/>
                  </a:rPr>
                  <a:t>rate</a:t>
                </a:r>
                <a:r>
                  <a:rPr lang="zh-TW" altLang="en-US" b="0" i="0" dirty="0">
                    <a:latin typeface="+mj-lt"/>
                  </a:rPr>
                  <a:t>與</a:t>
                </a:r>
                <a:r>
                  <a:rPr lang="en-US" altLang="zh-TW" b="0" i="0" dirty="0">
                    <a:latin typeface="+mj-lt"/>
                  </a:rPr>
                  <a:t>effect arrival rate</a:t>
                </a:r>
                <a:r>
                  <a:rPr lang="zh-TW" altLang="en-US" b="0" i="0" dirty="0">
                    <a:latin typeface="+mj-lt"/>
                  </a:rPr>
                  <a:t>平衡</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47</a:t>
            </a:fld>
            <a:endParaRPr lang="zh-TW" altLang="en-US" dirty="0"/>
          </a:p>
        </p:txBody>
      </p:sp>
    </p:spTree>
    <p:extLst>
      <p:ext uri="{BB962C8B-B14F-4D97-AF65-F5344CB8AC3E}">
        <p14:creationId xmlns:p14="http://schemas.microsoft.com/office/powerpoint/2010/main" val="34424564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b="0" i="0" dirty="0">
                    <a:latin typeface="+mj-lt"/>
                  </a:rPr>
                  <a:t>第二點是</a:t>
                </a:r>
                <a:r>
                  <a:rPr lang="en-US" altLang="zh-TW" b="0" i="0" dirty="0">
                    <a:latin typeface="+mj-lt"/>
                  </a:rPr>
                  <a:t>High priority</a:t>
                </a:r>
                <a:r>
                  <a:rPr lang="zh-TW" altLang="en-US" b="0" i="0" dirty="0">
                    <a:latin typeface="+mj-lt"/>
                  </a:rPr>
                  <a:t> </a:t>
                </a:r>
                <a:r>
                  <a:rPr lang="en-US" altLang="zh-TW" b="0" i="0" dirty="0">
                    <a:latin typeface="+mj-lt"/>
                  </a:rPr>
                  <a:t>arrival</a:t>
                </a:r>
                <a:r>
                  <a:rPr lang="zh-TW" altLang="en-US" b="0" i="0" dirty="0">
                    <a:latin typeface="+mj-lt"/>
                  </a:rPr>
                  <a:t> </a:t>
                </a:r>
                <a:r>
                  <a:rPr lang="en-US" altLang="zh-TW" b="0" i="0" dirty="0">
                    <a:latin typeface="+mj-lt"/>
                  </a:rPr>
                  <a:t>rate</a:t>
                </a:r>
                <a:r>
                  <a:rPr lang="zh-TW" altLang="en-US" b="0" i="0" dirty="0">
                    <a:latin typeface="+mj-lt"/>
                  </a:rPr>
                  <a:t>的影響</a:t>
                </a:r>
                <a:endParaRPr lang="en-US" altLang="zh-TW" b="0" i="0" dirty="0">
                  <a:latin typeface="+mj-lt"/>
                </a:endParaRPr>
              </a:p>
              <a:p>
                <a:r>
                  <a:rPr lang="zh-TW" altLang="en-US" b="0" dirty="0"/>
                  <a:t>當</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b="0" dirty="0"/>
                  <a:t>上升，</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a:t>
                </a:r>
                <a:endParaRPr lang="en-US" altLang="zh-TW" dirty="0"/>
              </a:p>
              <a:p>
                <a:endParaRPr lang="en-US" altLang="zh-TW" dirty="0"/>
              </a:p>
              <a:p>
                <a:r>
                  <a:rPr lang="zh-TW" altLang="en-US" dirty="0"/>
                  <a:t>第三點是</a:t>
                </a:r>
                <a:r>
                  <a:rPr lang="en-US" altLang="zh-TW" dirty="0"/>
                  <a:t>high-priority consensus rate</a:t>
                </a:r>
                <a:r>
                  <a:rPr lang="zh-TW" altLang="en-US" dirty="0"/>
                  <a:t>的影響</a:t>
                </a:r>
                <a:endParaRPr lang="en-US" altLang="zh-TW" dirty="0"/>
              </a:p>
              <a:p>
                <a:r>
                  <a:rPr lang="zh-TW" altLang="en-US" dirty="0"/>
                  <a:t>當</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i="0" dirty="0">
                    <a:latin typeface="+mj-lt"/>
                  </a:rPr>
                  <a:t>上升，會導致</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zh-TW" altLang="en-US" dirty="0"/>
                  <a:t>也上升</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後，除了</a:t>
                </a:r>
                <a:r>
                  <a:rPr lang="en-US" altLang="zh-TW" dirty="0"/>
                  <a:t>HP</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zh-TW" altLang="en-US" dirty="0"/>
                  <a:t>以外幾乎所有的</a:t>
                </a:r>
                <a:r>
                  <a:rPr lang="en-US" altLang="zh-TW" dirty="0"/>
                  <a:t>performance measure</a:t>
                </a:r>
                <a:r>
                  <a:rPr lang="zh-TW" altLang="en-US" dirty="0"/>
                  <a:t>中都可以看到效能提升</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第三點是</a:t>
                </a:r>
                <a:r>
                  <a:rPr lang="en-US" altLang="zh-TW" dirty="0"/>
                  <a:t>high-priority consensus rate</a:t>
                </a:r>
                <a:r>
                  <a:rPr lang="zh-TW" altLang="en-US" dirty="0"/>
                  <a:t>的影響</a:t>
                </a:r>
                <a:endParaRPr lang="en-US" altLang="zh-TW" dirty="0"/>
              </a:p>
              <a:p>
                <a:r>
                  <a:rPr lang="zh-TW" altLang="en-US" dirty="0"/>
                  <a:t>當</a:t>
                </a:r>
                <a:r>
                  <a:rPr lang="en-US" altLang="zh-TW" b="0" i="0">
                    <a:latin typeface="Cambria Math" panose="02040503050406030204" pitchFamily="18" charset="0"/>
                  </a:rPr>
                  <a:t>𝜇_(2_𝐻 )</a:t>
                </a:r>
                <a:r>
                  <a:rPr lang="zh-TW" altLang="en-US" b="0" i="0" dirty="0">
                    <a:latin typeface="+mj-lt"/>
                  </a:rPr>
                  <a:t>上升，會導致</a:t>
                </a:r>
                <a:r>
                  <a:rPr lang="en-US" altLang="zh-TW" b="0" i="0">
                    <a:latin typeface="Cambria Math" panose="02040503050406030204" pitchFamily="18" charset="0"/>
                  </a:rPr>
                  <a:t>𝐿_(𝑏_𝐿 )</a:t>
                </a:r>
                <a:r>
                  <a:rPr lang="zh-TW" altLang="en-US" dirty="0"/>
                  <a:t>也上升，這是因為高優先權的人更快離開並釋放了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後在所有的</a:t>
                </a:r>
                <a:r>
                  <a:rPr lang="en-US" altLang="zh-TW" dirty="0"/>
                  <a:t>performance measure</a:t>
                </a:r>
                <a:r>
                  <a:rPr lang="zh-TW" altLang="en-US" dirty="0"/>
                  <a:t>中都可以看到效能提升了，但唯一</a:t>
                </a:r>
                <a:r>
                  <a:rPr lang="en-US" altLang="zh-TW" b="0" i="0">
                    <a:latin typeface="Cambria Math" panose="02040503050406030204" pitchFamily="18" charset="0"/>
                  </a:rPr>
                  <a:t>𝑊_𝑏</a:t>
                </a:r>
                <a:r>
                  <a:rPr lang="zh-TW" altLang="en-US" dirty="0"/>
                  <a:t>不會受到</a:t>
                </a:r>
                <a:r>
                  <a:rPr lang="en-US" altLang="zh-TW" dirty="0"/>
                  <a:t>impatience rate</a:t>
                </a:r>
                <a:r>
                  <a:rPr lang="zh-TW" altLang="en-US" dirty="0"/>
                  <a:t>的影響</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48</a:t>
            </a:fld>
            <a:endParaRPr lang="zh-TW" altLang="en-US"/>
          </a:p>
        </p:txBody>
      </p:sp>
    </p:spTree>
    <p:extLst>
      <p:ext uri="{BB962C8B-B14F-4D97-AF65-F5344CB8AC3E}">
        <p14:creationId xmlns:p14="http://schemas.microsoft.com/office/powerpoint/2010/main" val="1171095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最後介紹一下未來的研究方向</a:t>
            </a:r>
            <a:endParaRPr lang="en-US" altLang="zh-TW" dirty="0"/>
          </a:p>
          <a:p>
            <a:endParaRPr lang="en-US" altLang="zh-TW" dirty="0"/>
          </a:p>
          <a:p>
            <a:r>
              <a:rPr lang="zh-TW" altLang="en-US" dirty="0"/>
              <a:t>第一點是在共識階段引入更切合實際的投票機制，更真實的模擬實際的區塊鏈系統</a:t>
            </a:r>
            <a:endParaRPr lang="en-US" altLang="zh-TW" dirty="0"/>
          </a:p>
          <a:p>
            <a:endParaRPr lang="en-US" altLang="zh-TW" dirty="0"/>
          </a:p>
          <a:p>
            <a:r>
              <a:rPr lang="zh-TW" altLang="en-US" dirty="0"/>
              <a:t>第二點是動態批次策略最佳化，根據</a:t>
            </a:r>
            <a:r>
              <a:rPr lang="en-US" altLang="zh-TW" dirty="0"/>
              <a:t>customer queue</a:t>
            </a:r>
            <a:r>
              <a:rPr lang="zh-TW" altLang="en-US" dirty="0"/>
              <a:t>和</a:t>
            </a:r>
            <a:r>
              <a:rPr lang="en-US" altLang="zh-TW" dirty="0"/>
              <a:t>block queue</a:t>
            </a:r>
            <a:r>
              <a:rPr lang="zh-TW" altLang="en-US" dirty="0"/>
              <a:t>的即時狀態調整</a:t>
            </a:r>
            <a:r>
              <a:rPr lang="en-US" altLang="zh-TW" dirty="0"/>
              <a:t>batch</a:t>
            </a:r>
            <a:r>
              <a:rPr lang="zh-TW" altLang="en-US" dirty="0"/>
              <a:t>的大小。</a:t>
            </a:r>
            <a:endParaRPr lang="en-US" altLang="zh-TW" dirty="0"/>
          </a:p>
          <a:p>
            <a:endParaRPr lang="en-US" altLang="zh-TW" dirty="0"/>
          </a:p>
          <a:p>
            <a:r>
              <a:rPr lang="zh-TW" altLang="en-US" dirty="0"/>
              <a:t>第三點是擴展不耐煩模型，共識時間過長也會造成無奈性行為</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49</a:t>
            </a:fld>
            <a:endParaRPr lang="zh-TW" altLang="en-US"/>
          </a:p>
        </p:txBody>
      </p:sp>
    </p:spTree>
    <p:extLst>
      <p:ext uri="{BB962C8B-B14F-4D97-AF65-F5344CB8AC3E}">
        <p14:creationId xmlns:p14="http://schemas.microsoft.com/office/powerpoint/2010/main" val="3619173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參考文獻</a:t>
            </a:r>
            <a:r>
              <a:rPr lang="en-US" altLang="zh-TW" dirty="0"/>
              <a:t>2</a:t>
            </a:r>
            <a:r>
              <a:rPr lang="zh-TW" altLang="en-US" dirty="0"/>
              <a:t>中，採用</a:t>
            </a:r>
            <a:r>
              <a:rPr lang="en-US" altLang="zh-TW" dirty="0"/>
              <a:t>M/M/n/L</a:t>
            </a:r>
            <a:r>
              <a:rPr lang="zh-TW" altLang="en-US" dirty="0"/>
              <a:t>排隊模型模擬彼特幣區塊鏈的挖礦流程，並觀察</a:t>
            </a:r>
            <a:r>
              <a:rPr lang="en-US" altLang="zh-TW" dirty="0"/>
              <a:t>block generation rate</a:t>
            </a:r>
            <a:r>
              <a:rPr lang="zh-TW" altLang="en-US" dirty="0"/>
              <a:t>所影響的系統效能表現</a:t>
            </a:r>
            <a:endParaRPr lang="en-US" altLang="zh-TW" dirty="0"/>
          </a:p>
          <a:p>
            <a:endParaRPr lang="en-US" altLang="zh-TW" dirty="0"/>
          </a:p>
          <a:p>
            <a:r>
              <a:rPr lang="zh-TW" altLang="en-US" dirty="0"/>
              <a:t>接下來、在參考文獻</a:t>
            </a:r>
            <a:r>
              <a:rPr lang="en-US" altLang="zh-TW" dirty="0"/>
              <a:t>7</a:t>
            </a:r>
            <a:r>
              <a:rPr lang="zh-TW" altLang="en-US" dirty="0"/>
              <a:t>中提出一種非搶占式優先權的區塊鏈交易排隊模型，讓在礦工資源有限的狀況下，高優先權與低優先權之間的交易權衡</a:t>
            </a:r>
            <a:endParaRPr lang="en-US" altLang="zh-TW" dirty="0"/>
          </a:p>
          <a:p>
            <a:endParaRPr lang="en-US" altLang="zh-TW" dirty="0"/>
          </a:p>
          <a:p>
            <a:r>
              <a:rPr lang="zh-TW" altLang="en-US" dirty="0"/>
              <a:t>最後，在參考文獻</a:t>
            </a:r>
            <a:r>
              <a:rPr lang="en-US" altLang="zh-TW" dirty="0"/>
              <a:t>10</a:t>
            </a:r>
            <a:r>
              <a:rPr lang="zh-TW" altLang="en-US" dirty="0"/>
              <a:t>中，提出了一個具有共識的區塊鏈交易系統，實現多鏈互通，提供了實務上的跨鏈傳輸系統模型</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a:t>
            </a:fld>
            <a:endParaRPr lang="zh-TW" altLang="en-US"/>
          </a:p>
        </p:txBody>
      </p:sp>
    </p:spTree>
    <p:extLst>
      <p:ext uri="{BB962C8B-B14F-4D97-AF65-F5344CB8AC3E}">
        <p14:creationId xmlns:p14="http://schemas.microsoft.com/office/powerpoint/2010/main" val="16659653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區塊鏈技術是</a:t>
            </a:r>
            <a:r>
              <a:rPr lang="en-US" altLang="zh-TW" dirty="0"/>
              <a:t>2008</a:t>
            </a:r>
            <a:r>
              <a:rPr lang="zh-TW" altLang="en-US" dirty="0"/>
              <a:t>年由中本聰首次提出此觀念，近幾年發展成為</a:t>
            </a:r>
            <a:r>
              <a:rPr lang="zh-TW" altLang="en-US" b="1" dirty="0"/>
              <a:t>數位信任</a:t>
            </a:r>
            <a:r>
              <a:rPr lang="zh-TW" altLang="en-US" dirty="0"/>
              <a:t>和</a:t>
            </a:r>
            <a:r>
              <a:rPr lang="zh-TW" altLang="en-US" b="1" dirty="0"/>
              <a:t>去中心化系統</a:t>
            </a:r>
            <a:r>
              <a:rPr lang="zh-TW" altLang="en-US" dirty="0"/>
              <a:t>的核心基礎</a:t>
            </a:r>
            <a:endParaRPr lang="en-US" altLang="zh-TW" dirty="0"/>
          </a:p>
          <a:p>
            <a:r>
              <a:rPr lang="zh-TW" altLang="en-US" dirty="0"/>
              <a:t>他的</a:t>
            </a:r>
            <a:r>
              <a:rPr lang="zh-TW" altLang="en-US" b="1" dirty="0"/>
              <a:t>去中心化</a:t>
            </a:r>
            <a:r>
              <a:rPr lang="zh-TW" altLang="en-US" dirty="0"/>
              <a:t>、</a:t>
            </a:r>
            <a:r>
              <a:rPr lang="zh-TW" altLang="en-US" b="1" dirty="0"/>
              <a:t>透明化</a:t>
            </a:r>
            <a:r>
              <a:rPr lang="zh-TW" altLang="en-US" dirty="0"/>
              <a:t>、和</a:t>
            </a:r>
            <a:r>
              <a:rPr lang="zh-TW" altLang="en-US" b="1" dirty="0"/>
              <a:t>不變性</a:t>
            </a:r>
            <a:r>
              <a:rPr lang="zh-TW" altLang="en-US" dirty="0"/>
              <a:t>保障了使用者的資料更加可靠及安全</a:t>
            </a:r>
            <a:endParaRPr lang="en-US" altLang="zh-TW" dirty="0"/>
          </a:p>
          <a:p>
            <a:endParaRPr lang="en-US" altLang="zh-TW" dirty="0"/>
          </a:p>
          <a:p>
            <a:r>
              <a:rPr lang="zh-TW" altLang="en-US" dirty="0"/>
              <a:t>目前區塊鏈最迫切的技術挑戰之一為「互通性」</a:t>
            </a:r>
            <a:endParaRPr lang="en-US" altLang="zh-TW" dirty="0"/>
          </a:p>
          <a:p>
            <a:r>
              <a:rPr lang="zh-TW" altLang="en-US" dirty="0"/>
              <a:t>也就是獨立運營的區塊鏈網路之間能夠溝通和交換資訊的技術。</a:t>
            </a:r>
            <a:endParaRPr lang="en-US" altLang="zh-TW" dirty="0"/>
          </a:p>
          <a:p>
            <a:endParaRPr lang="en-US" altLang="zh-TW" dirty="0"/>
          </a:p>
          <a:p>
            <a:r>
              <a:rPr lang="zh-TW" altLang="en-US" dirty="0"/>
              <a:t>這項挑戰催生了跨連橋</a:t>
            </a:r>
            <a:r>
              <a:rPr lang="en-US" altLang="zh-TW" dirty="0"/>
              <a:t>(cross chain bridges)</a:t>
            </a:r>
            <a:r>
              <a:rPr lang="zh-TW" altLang="en-US" dirty="0"/>
              <a:t>的發展。</a:t>
            </a:r>
            <a:endParaRPr lang="en-US" altLang="zh-TW" dirty="0"/>
          </a:p>
          <a:p>
            <a:r>
              <a:rPr lang="zh-TW" altLang="en-US" dirty="0"/>
              <a:t>跨鏈橋不是實體存在的橋樑，而是由一組設計良好的協議構成的機制，能夠讓不同技術架構的區塊鏈彼此連接與互通。</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51</a:t>
            </a:fld>
            <a:endParaRPr lang="zh-TW" altLang="en-US"/>
          </a:p>
        </p:txBody>
      </p:sp>
    </p:spTree>
    <p:extLst>
      <p:ext uri="{BB962C8B-B14F-4D97-AF65-F5344CB8AC3E}">
        <p14:creationId xmlns:p14="http://schemas.microsoft.com/office/powerpoint/2010/main" val="19257258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本論文前面提到的引言和議題，發展了一個跨鏈交易流程的</a:t>
            </a:r>
            <a:r>
              <a:rPr lang="en-US" altLang="zh-TW" dirty="0"/>
              <a:t>partial batch(</a:t>
            </a:r>
            <a:r>
              <a:rPr lang="zh-TW" altLang="en-US" dirty="0"/>
              <a:t>部分批次</a:t>
            </a:r>
            <a:r>
              <a:rPr lang="en-US" altLang="zh-TW" dirty="0"/>
              <a:t>)</a:t>
            </a:r>
            <a:r>
              <a:rPr lang="zh-TW" altLang="en-US" dirty="0"/>
              <a:t>排隊模型</a:t>
            </a:r>
            <a:endParaRPr lang="en-US" altLang="zh-TW" dirty="0"/>
          </a:p>
          <a:p>
            <a:endParaRPr lang="en-US" altLang="zh-TW" dirty="0"/>
          </a:p>
          <a:p>
            <a:r>
              <a:rPr lang="zh-TW" altLang="en-US" dirty="0"/>
              <a:t>系統中有兩個串連的</a:t>
            </a:r>
            <a:r>
              <a:rPr lang="en-US" altLang="zh-TW" dirty="0"/>
              <a:t>queue</a:t>
            </a:r>
            <a:r>
              <a:rPr lang="zh-TW" altLang="en-US" dirty="0"/>
              <a:t>，第一個是</a:t>
            </a:r>
            <a:r>
              <a:rPr lang="en-US" altLang="zh-TW" dirty="0"/>
              <a:t>customer queue</a:t>
            </a:r>
            <a:r>
              <a:rPr lang="zh-TW" altLang="en-US" dirty="0"/>
              <a:t>，顧客進入系統中會首先在這個</a:t>
            </a:r>
            <a:r>
              <a:rPr lang="en-US" altLang="zh-TW" dirty="0"/>
              <a:t>queue</a:t>
            </a:r>
            <a:r>
              <a:rPr lang="zh-TW" altLang="en-US" dirty="0"/>
              <a:t>中等待被打包成為一個</a:t>
            </a:r>
            <a:r>
              <a:rPr lang="en-US" altLang="zh-TW" dirty="0"/>
              <a:t>block</a:t>
            </a:r>
          </a:p>
          <a:p>
            <a:r>
              <a:rPr lang="zh-TW" altLang="en-US" dirty="0"/>
              <a:t>第二個</a:t>
            </a:r>
            <a:r>
              <a:rPr lang="en-US" altLang="zh-TW" dirty="0"/>
              <a:t>queue</a:t>
            </a:r>
            <a:r>
              <a:rPr lang="zh-TW" altLang="en-US" dirty="0"/>
              <a:t>是</a:t>
            </a:r>
            <a:r>
              <a:rPr lang="en-US" altLang="zh-TW" dirty="0"/>
              <a:t>block queue</a:t>
            </a:r>
            <a:r>
              <a:rPr lang="zh-TW" altLang="en-US" dirty="0"/>
              <a:t>，當顧客被打包進</a:t>
            </a:r>
            <a:r>
              <a:rPr lang="en-US" altLang="zh-TW" dirty="0"/>
              <a:t>block queue</a:t>
            </a:r>
            <a:r>
              <a:rPr lang="zh-TW" altLang="en-US" dirty="0"/>
              <a:t>後會在這裡面進行</a:t>
            </a:r>
            <a:r>
              <a:rPr lang="en-US" altLang="zh-TW" dirty="0"/>
              <a:t>consensus(</a:t>
            </a:r>
            <a:r>
              <a:rPr lang="zh-TW" altLang="en-US" dirty="0"/>
              <a:t>共識</a:t>
            </a:r>
            <a:r>
              <a:rPr lang="en-US" altLang="zh-TW" dirty="0"/>
              <a:t>)</a:t>
            </a:r>
            <a:r>
              <a:rPr lang="zh-TW" altLang="en-US" dirty="0"/>
              <a:t>，</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開關機制，這是為了模擬現實生活中可能會遇到的駭客行為或是環境因素所導致的連線失敗等狀況。</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52</a:t>
            </a:fld>
            <a:endParaRPr lang="zh-TW" altLang="en-US"/>
          </a:p>
        </p:txBody>
      </p:sp>
    </p:spTree>
    <p:extLst>
      <p:ext uri="{BB962C8B-B14F-4D97-AF65-F5344CB8AC3E}">
        <p14:creationId xmlns:p14="http://schemas.microsoft.com/office/powerpoint/2010/main" val="41144917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53</a:t>
            </a:fld>
            <a:endParaRPr lang="zh-TW" altLang="en-US"/>
          </a:p>
        </p:txBody>
      </p:sp>
    </p:spTree>
    <p:extLst>
      <p:ext uri="{BB962C8B-B14F-4D97-AF65-F5344CB8AC3E}">
        <p14:creationId xmlns:p14="http://schemas.microsoft.com/office/powerpoint/2010/main" val="4190854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6</a:t>
            </a:fld>
            <a:endParaRPr lang="zh-TW" altLang="en-US"/>
          </a:p>
        </p:txBody>
      </p:sp>
    </p:spTree>
    <p:extLst>
      <p:ext uri="{BB962C8B-B14F-4D97-AF65-F5344CB8AC3E}">
        <p14:creationId xmlns:p14="http://schemas.microsoft.com/office/powerpoint/2010/main" val="1042884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我的系統中有兩個串連的</a:t>
            </a:r>
            <a:r>
              <a:rPr lang="en-US" altLang="zh-TW" dirty="0"/>
              <a:t>q</a:t>
            </a:r>
            <a:r>
              <a:rPr lang="zh-TW" altLang="en-US" dirty="0"/>
              <a:t>，第一個是</a:t>
            </a:r>
            <a:r>
              <a:rPr lang="en-US" altLang="zh-TW" dirty="0"/>
              <a:t>customer q</a:t>
            </a:r>
            <a:r>
              <a:rPr lang="zh-TW" altLang="en-US" dirty="0"/>
              <a:t>，第二個是</a:t>
            </a:r>
            <a:r>
              <a:rPr lang="en-US" altLang="zh-TW" dirty="0"/>
              <a:t>block q</a:t>
            </a:r>
          </a:p>
          <a:p>
            <a:r>
              <a:rPr lang="zh-TW" altLang="en-US" dirty="0"/>
              <a:t>顧客進入系統中會首先在</a:t>
            </a:r>
            <a:r>
              <a:rPr lang="en-US" altLang="zh-TW" dirty="0"/>
              <a:t>customer q</a:t>
            </a:r>
            <a:r>
              <a:rPr lang="zh-TW" altLang="en-US" dirty="0"/>
              <a:t>中等待被打包成為一個</a:t>
            </a:r>
            <a:r>
              <a:rPr lang="en-US" altLang="zh-TW" dirty="0"/>
              <a:t>block</a:t>
            </a:r>
          </a:p>
          <a:p>
            <a:r>
              <a:rPr lang="zh-TW" altLang="en-US" dirty="0"/>
              <a:t>當顧客被打包進</a:t>
            </a:r>
            <a:r>
              <a:rPr lang="en-US" altLang="zh-TW" dirty="0"/>
              <a:t>block q</a:t>
            </a:r>
            <a:r>
              <a:rPr lang="zh-TW" altLang="en-US" dirty="0"/>
              <a:t>後會在這裡面進行</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開關機制，在</a:t>
            </a:r>
            <a:r>
              <a:rPr lang="en-US" altLang="zh-TW" dirty="0"/>
              <a:t>ON</a:t>
            </a:r>
            <a:r>
              <a:rPr lang="zh-TW" altLang="en-US" dirty="0"/>
              <a:t>期間可以進行</a:t>
            </a:r>
            <a:r>
              <a:rPr lang="en-US" altLang="zh-TW" dirty="0"/>
              <a:t>~~</a:t>
            </a:r>
            <a:r>
              <a:rPr lang="zh-TW" altLang="en-US" dirty="0"/>
              <a:t>等行為，</a:t>
            </a:r>
            <a:r>
              <a:rPr lang="en-US" altLang="zh-TW" dirty="0"/>
              <a:t>OFF</a:t>
            </a:r>
            <a:r>
              <a:rPr lang="zh-TW" altLang="en-US" dirty="0"/>
              <a:t>期間只可以進行</a:t>
            </a:r>
            <a:r>
              <a:rPr lang="en-US" altLang="zh-TW" dirty="0"/>
              <a:t>~~</a:t>
            </a:r>
            <a:r>
              <a:rPr lang="zh-TW" altLang="en-US" dirty="0"/>
              <a:t>等行為。</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7</a:t>
            </a:fld>
            <a:endParaRPr lang="zh-TW" altLang="en-US" dirty="0"/>
          </a:p>
        </p:txBody>
      </p:sp>
    </p:spTree>
    <p:extLst>
      <p:ext uri="{BB962C8B-B14F-4D97-AF65-F5344CB8AC3E}">
        <p14:creationId xmlns:p14="http://schemas.microsoft.com/office/powerpoint/2010/main" val="2839720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首先我想介紹我們的系統容量</a:t>
                </a:r>
                <a:endParaRPr lang="en-US" altLang="zh-TW" dirty="0"/>
              </a:p>
              <a:p>
                <a:r>
                  <a:rPr lang="zh-TW" altLang="en-US" dirty="0"/>
                  <a:t>系統的總容量為</a:t>
                </a:r>
                <a14:m>
                  <m:oMath xmlns:m="http://schemas.openxmlformats.org/officeDocument/2006/math">
                    <m:r>
                      <a:rPr lang="en-US" altLang="zh-TW" b="0" i="1" smtClean="0">
                        <a:latin typeface="Cambria Math" panose="02040503050406030204" pitchFamily="18" charset="0"/>
                      </a:rPr>
                      <m:t>𝑁</m:t>
                    </m:r>
                  </m:oMath>
                </a14:m>
                <a:r>
                  <a:rPr lang="zh-TW" altLang="en-US" dirty="0"/>
                  <a:t>，一個</a:t>
                </a:r>
                <a:r>
                  <a:rPr lang="en-US" altLang="zh-TW" dirty="0"/>
                  <a:t>block</a:t>
                </a:r>
                <a:r>
                  <a:rPr lang="zh-TW" altLang="en-US" dirty="0"/>
                  <a:t>的最大容量為</a:t>
                </a:r>
                <a14:m>
                  <m:oMath xmlns:m="http://schemas.openxmlformats.org/officeDocument/2006/math">
                    <m:r>
                      <a:rPr lang="en-US" altLang="zh-TW" b="0" i="1" smtClean="0">
                        <a:latin typeface="Cambria Math" panose="02040503050406030204" pitchFamily="18" charset="0"/>
                      </a:rPr>
                      <m:t>𝑏</m:t>
                    </m:r>
                  </m:oMath>
                </a14:m>
                <a:r>
                  <a:rPr lang="zh-TW" altLang="en-US" dirty="0"/>
                  <a:t>個人</a:t>
                </a:r>
                <a:endParaRPr lang="en-US" altLang="zh-TW" dirty="0"/>
              </a:p>
              <a:p>
                <a:r>
                  <a:rPr lang="zh-TW" altLang="en-US" dirty="0"/>
                  <a:t>而我們的</a:t>
                </a:r>
                <a:r>
                  <a:rPr lang="en-US" altLang="zh-TW" dirty="0"/>
                  <a:t>customer q</a:t>
                </a:r>
                <a:r>
                  <a:rPr lang="zh-TW" altLang="en-US" dirty="0"/>
                  <a:t>的上限會隨著</a:t>
                </a:r>
                <a:r>
                  <a:rPr lang="en-US" altLang="zh-TW" dirty="0"/>
                  <a:t>block q</a:t>
                </a:r>
                <a:r>
                  <a:rPr lang="zh-TW" altLang="en-US" dirty="0"/>
                  <a:t>的人數改變</a:t>
                </a:r>
                <a:endParaRPr lang="en-US" altLang="zh-TW" dirty="0"/>
              </a:p>
              <a:p>
                <a:r>
                  <a:rPr lang="zh-TW" altLang="en-US" dirty="0"/>
                  <a:t>如果</a:t>
                </a:r>
                <a:r>
                  <a:rPr lang="en-US" altLang="zh-TW" dirty="0"/>
                  <a:t>block q</a:t>
                </a:r>
                <a:r>
                  <a:rPr lang="zh-TW" altLang="en-US" dirty="0"/>
                  <a:t>的人數為</a:t>
                </a:r>
                <a:r>
                  <a:rPr lang="en-US" altLang="zh-TW" dirty="0"/>
                  <a:t>0</a:t>
                </a:r>
                <a:r>
                  <a:rPr lang="zh-TW" altLang="en-US" dirty="0"/>
                  <a:t>個人，那</a:t>
                </a:r>
                <a:r>
                  <a:rPr lang="en-US" altLang="zh-TW" dirty="0"/>
                  <a:t>customer q</a:t>
                </a:r>
                <a:r>
                  <a:rPr lang="zh-TW" altLang="en-US" dirty="0"/>
                  <a:t>的上限為</a:t>
                </a:r>
                <a14:m>
                  <m:oMath xmlns:m="http://schemas.openxmlformats.org/officeDocument/2006/math">
                    <m:r>
                      <a:rPr lang="en-US" altLang="zh-TW" b="0" i="1" smtClean="0">
                        <a:latin typeface="Cambria Math" panose="02040503050406030204" pitchFamily="18" charset="0"/>
                      </a:rPr>
                      <m:t>𝑁</m:t>
                    </m:r>
                  </m:oMath>
                </a14:m>
                <a:endParaRPr lang="en-US" altLang="zh-TW" b="0" dirty="0"/>
              </a:p>
              <a:p>
                <a:r>
                  <a:rPr lang="zh-TW" altLang="en-US" b="0" dirty="0"/>
                  <a:t>若</a:t>
                </a:r>
                <a:r>
                  <a:rPr lang="en-US" altLang="zh-TW" b="0" dirty="0"/>
                  <a:t>block q</a:t>
                </a:r>
                <a:r>
                  <a:rPr lang="zh-TW" altLang="en-US" b="0" dirty="0"/>
                  <a:t>的人數不為</a:t>
                </a:r>
                <a:r>
                  <a:rPr lang="en-US" altLang="zh-TW" b="0" dirty="0"/>
                  <a:t>0</a:t>
                </a:r>
                <a:r>
                  <a:rPr lang="zh-TW" altLang="en-US" b="0" dirty="0"/>
                  <a:t>，那</a:t>
                </a:r>
                <a:r>
                  <a:rPr lang="en-US" altLang="zh-TW" b="0" dirty="0"/>
                  <a:t>customer q</a:t>
                </a:r>
                <a:r>
                  <a:rPr lang="zh-TW" altLang="en-US" b="0" dirty="0"/>
                  <a:t>的上限下降到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r>
                  <a:rPr lang="zh-TW" altLang="en-US" b="0" dirty="0"/>
                  <a:t>而在</a:t>
                </a:r>
                <a:r>
                  <a:rPr lang="en-US" altLang="zh-TW" b="0" dirty="0"/>
                  <a:t>sc2 4</a:t>
                </a:r>
                <a:r>
                  <a:rPr lang="zh-TW" altLang="en-US" b="0" dirty="0"/>
                  <a:t>中，不論</a:t>
                </a:r>
                <a:r>
                  <a:rPr lang="en-US" altLang="zh-TW" b="0" dirty="0"/>
                  <a:t>block q</a:t>
                </a:r>
                <a:r>
                  <a:rPr lang="zh-TW" altLang="en-US" b="0" dirty="0"/>
                  <a:t>中有沒有人，</a:t>
                </a:r>
                <a:r>
                  <a:rPr lang="en-US" altLang="zh-TW" b="0" dirty="0"/>
                  <a:t>customer q</a:t>
                </a:r>
                <a:r>
                  <a:rPr lang="zh-TW" altLang="en-US" b="0" dirty="0"/>
                  <a:t>的上限永遠是</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endParaRPr lang="en-US" altLang="zh-TW" b="0" dirty="0"/>
              </a:p>
              <a:p>
                <a:r>
                  <a:rPr lang="zh-TW" altLang="en-US" b="0" dirty="0"/>
                  <a:t>接下來想介紹</a:t>
                </a:r>
                <a:r>
                  <a:rPr lang="en-US" altLang="zh-TW" b="0" dirty="0"/>
                  <a:t>ON OFF</a:t>
                </a:r>
                <a:r>
                  <a:rPr lang="zh-TW" altLang="en-US" b="0" dirty="0"/>
                  <a:t>機制</a:t>
                </a:r>
                <a:endParaRPr lang="en-US" altLang="zh-TW" b="0" dirty="0"/>
              </a:p>
              <a:p>
                <a:r>
                  <a:rPr lang="zh-TW" altLang="en-US" b="0" dirty="0"/>
                  <a:t>當我的</a:t>
                </a:r>
                <a:r>
                  <a:rPr lang="en-US" altLang="zh-TW" b="0" dirty="0"/>
                  <a:t>channel</a:t>
                </a:r>
                <a:r>
                  <a:rPr lang="zh-TW" altLang="en-US" b="0" dirty="0"/>
                  <a:t>為</a:t>
                </a:r>
                <a:r>
                  <a:rPr lang="en-US" altLang="zh-TW" b="0" dirty="0"/>
                  <a:t>ON</a:t>
                </a:r>
                <a:r>
                  <a:rPr lang="zh-TW" altLang="en-US" b="0" dirty="0"/>
                  <a:t>狀態的時候，所有的動作</a:t>
                </a:r>
                <a:r>
                  <a:rPr lang="en-US" altLang="zh-TW" b="0" dirty="0"/>
                  <a:t>(</a:t>
                </a:r>
                <a:r>
                  <a:rPr lang="zh-TW" altLang="en-US" b="0" dirty="0"/>
                  <a:t>包含</a:t>
                </a:r>
                <a:r>
                  <a:rPr lang="en-US" altLang="zh-TW" b="0" dirty="0" err="1"/>
                  <a:t>arrvl</a:t>
                </a:r>
                <a:r>
                  <a:rPr lang="en-US" altLang="zh-TW" b="0" dirty="0"/>
                  <a:t>, </a:t>
                </a:r>
                <a:r>
                  <a:rPr lang="en-US" altLang="zh-TW" b="0" dirty="0" err="1"/>
                  <a:t>blgen</a:t>
                </a:r>
                <a:r>
                  <a:rPr lang="en-US" altLang="zh-TW" b="0" dirty="0"/>
                  <a:t>, consensus, </a:t>
                </a:r>
                <a:r>
                  <a:rPr lang="en-US" altLang="zh-TW" b="0" dirty="0" err="1"/>
                  <a:t>impat</a:t>
                </a:r>
                <a:r>
                  <a:rPr lang="en-US" altLang="zh-TW" b="0" dirty="0"/>
                  <a:t>)</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Choice>
        <mc:Fallback xmlns="">
          <p:sp>
            <p:nvSpPr>
              <p:cNvPr id="3" name="備忘稿版面配置區 2"/>
              <p:cNvSpPr>
                <a:spLocks noGrp="1"/>
              </p:cNvSpPr>
              <p:nvPr>
                <p:ph type="body" idx="1"/>
              </p:nvPr>
            </p:nvSpPr>
            <p:spPr/>
            <p:txBody>
              <a:bodyPr/>
              <a:lstStyle/>
              <a:p>
                <a:r>
                  <a:rPr lang="en-US" altLang="zh-TW" dirty="0"/>
                  <a:t>(</a:t>
                </a:r>
                <a:r>
                  <a:rPr lang="zh-TW" altLang="en-US" dirty="0"/>
                  <a:t>系統容量介紹</a:t>
                </a:r>
                <a:r>
                  <a:rPr lang="en-US" altLang="zh-TW" dirty="0"/>
                  <a:t>)</a:t>
                </a:r>
              </a:p>
              <a:p>
                <a:endParaRPr lang="en-US" altLang="zh-TW" dirty="0"/>
              </a:p>
              <a:p>
                <a:r>
                  <a:rPr lang="en-US" altLang="zh-TW" dirty="0"/>
                  <a:t>(ON</a:t>
                </a:r>
                <a:r>
                  <a:rPr lang="zh-TW" altLang="en-US" dirty="0"/>
                  <a:t> </a:t>
                </a:r>
                <a:r>
                  <a:rPr lang="en-US" altLang="zh-TW" dirty="0"/>
                  <a:t>period)</a:t>
                </a:r>
              </a:p>
              <a:p>
                <a:endParaRPr lang="en-US" altLang="zh-TW" dirty="0"/>
              </a:p>
              <a:p>
                <a:r>
                  <a:rPr lang="en-US" altLang="zh-TW" dirty="0"/>
                  <a:t>(OFF period)</a:t>
                </a:r>
              </a:p>
              <a:p>
                <a:endParaRPr lang="en-US" altLang="zh-TW" dirty="0"/>
              </a:p>
              <a:p>
                <a:r>
                  <a:rPr lang="zh-TW" altLang="en-US" dirty="0"/>
                  <a:t>首先我想介紹我們的系統容量</a:t>
                </a:r>
                <a:endParaRPr lang="en-US" altLang="zh-TW" dirty="0"/>
              </a:p>
              <a:p>
                <a:r>
                  <a:rPr lang="zh-TW" altLang="en-US" dirty="0"/>
                  <a:t>系統的總容量為</a:t>
                </a:r>
                <a:r>
                  <a:rPr lang="en-US" altLang="zh-TW" b="0" i="0">
                    <a:latin typeface="Cambria Math" panose="02040503050406030204" pitchFamily="18" charset="0"/>
                  </a:rPr>
                  <a:t>𝑁</a:t>
                </a:r>
                <a:r>
                  <a:rPr lang="zh-TW" altLang="en-US" dirty="0"/>
                  <a:t>，一個</a:t>
                </a:r>
                <a:r>
                  <a:rPr lang="en-US" altLang="zh-TW" dirty="0"/>
                  <a:t>block</a:t>
                </a:r>
                <a:r>
                  <a:rPr lang="zh-TW" altLang="en-US" dirty="0"/>
                  <a:t>的最大容量為</a:t>
                </a:r>
                <a:r>
                  <a:rPr lang="en-US" altLang="zh-TW" b="0" i="0">
                    <a:latin typeface="Cambria Math" panose="02040503050406030204" pitchFamily="18" charset="0"/>
                  </a:rPr>
                  <a:t>𝑏</a:t>
                </a:r>
                <a:r>
                  <a:rPr lang="zh-TW" altLang="en-US" dirty="0"/>
                  <a:t>個人</a:t>
                </a:r>
                <a:endParaRPr lang="en-US" altLang="zh-TW" dirty="0"/>
              </a:p>
              <a:p>
                <a:r>
                  <a:rPr lang="zh-TW" altLang="en-US" dirty="0"/>
                  <a:t>而我們的</a:t>
                </a:r>
                <a:r>
                  <a:rPr lang="en-US" altLang="zh-TW" dirty="0"/>
                  <a:t>customer queue</a:t>
                </a:r>
                <a:r>
                  <a:rPr lang="zh-TW" altLang="en-US" dirty="0"/>
                  <a:t>的上限會隨著</a:t>
                </a:r>
                <a:r>
                  <a:rPr lang="en-US" altLang="zh-TW" dirty="0"/>
                  <a:t>block queue</a:t>
                </a:r>
                <a:r>
                  <a:rPr lang="zh-TW" altLang="en-US" dirty="0"/>
                  <a:t>的人數改變</a:t>
                </a:r>
                <a:endParaRPr lang="en-US" altLang="zh-TW" dirty="0"/>
              </a:p>
              <a:p>
                <a:r>
                  <a:rPr lang="zh-TW" altLang="en-US" dirty="0"/>
                  <a:t>如果</a:t>
                </a:r>
                <a:r>
                  <a:rPr lang="en-US" altLang="zh-TW" dirty="0"/>
                  <a:t>block queue</a:t>
                </a:r>
                <a:r>
                  <a:rPr lang="zh-TW" altLang="en-US" dirty="0"/>
                  <a:t>的人數為</a:t>
                </a:r>
                <a:r>
                  <a:rPr lang="en-US" altLang="zh-TW" dirty="0"/>
                  <a:t>0</a:t>
                </a:r>
                <a:r>
                  <a:rPr lang="zh-TW" altLang="en-US" dirty="0"/>
                  <a:t>個人，那</a:t>
                </a:r>
                <a:r>
                  <a:rPr lang="en-US" altLang="zh-TW" dirty="0"/>
                  <a:t>customer queue</a:t>
                </a:r>
                <a:r>
                  <a:rPr lang="zh-TW" altLang="en-US" dirty="0"/>
                  <a:t>的上限為</a:t>
                </a:r>
                <a:r>
                  <a:rPr lang="en-US" altLang="zh-TW" b="0" i="0">
                    <a:latin typeface="Cambria Math" panose="02040503050406030204" pitchFamily="18" charset="0"/>
                  </a:rPr>
                  <a:t>𝑁</a:t>
                </a:r>
                <a:endParaRPr lang="en-US" altLang="zh-TW" b="0" dirty="0"/>
              </a:p>
              <a:p>
                <a:r>
                  <a:rPr lang="zh-TW" altLang="en-US" b="0" dirty="0"/>
                  <a:t>若</a:t>
                </a:r>
                <a:r>
                  <a:rPr lang="en-US" altLang="zh-TW" b="0" dirty="0"/>
                  <a:t>block queue</a:t>
                </a:r>
                <a:r>
                  <a:rPr lang="zh-TW" altLang="en-US" b="0" dirty="0"/>
                  <a:t>的人數不為</a:t>
                </a:r>
                <a:r>
                  <a:rPr lang="en-US" altLang="zh-TW" b="0" dirty="0"/>
                  <a:t>0</a:t>
                </a:r>
                <a:r>
                  <a:rPr lang="zh-TW" altLang="en-US" b="0" dirty="0"/>
                  <a:t>，那</a:t>
                </a:r>
                <a:r>
                  <a:rPr lang="en-US" altLang="zh-TW" b="0" dirty="0"/>
                  <a:t>customer queue</a:t>
                </a:r>
                <a:r>
                  <a:rPr lang="zh-TW" altLang="en-US" b="0" dirty="0"/>
                  <a:t>的上限下降到</a:t>
                </a:r>
                <a:r>
                  <a:rPr lang="en-US" altLang="zh-TW" b="0" i="0">
                    <a:latin typeface="Cambria Math" panose="02040503050406030204" pitchFamily="18" charset="0"/>
                  </a:rPr>
                  <a:t>𝑁−𝑏</a:t>
                </a:r>
                <a:endParaRPr lang="en-US" altLang="zh-TW" b="0" dirty="0"/>
              </a:p>
              <a:p>
                <a:r>
                  <a:rPr lang="zh-TW" altLang="en-US" b="0" dirty="0"/>
                  <a:t>而在</a:t>
                </a:r>
                <a:r>
                  <a:rPr lang="en-US" altLang="zh-TW" b="0" dirty="0"/>
                  <a:t>scenario 2 4</a:t>
                </a:r>
                <a:r>
                  <a:rPr lang="zh-TW" altLang="en-US" b="0" dirty="0"/>
                  <a:t>中，不論</a:t>
                </a:r>
                <a:r>
                  <a:rPr lang="en-US" altLang="zh-TW" b="0" dirty="0"/>
                  <a:t>block queue</a:t>
                </a:r>
                <a:r>
                  <a:rPr lang="zh-TW" altLang="en-US" b="0" dirty="0"/>
                  <a:t>中有沒有人，</a:t>
                </a:r>
                <a:r>
                  <a:rPr lang="en-US" altLang="zh-TW" b="0" dirty="0"/>
                  <a:t>customer queue</a:t>
                </a:r>
                <a:r>
                  <a:rPr lang="zh-TW" altLang="en-US" b="0" dirty="0"/>
                  <a:t>的上限永遠是</a:t>
                </a:r>
                <a:r>
                  <a:rPr lang="en-US" altLang="zh-TW" b="0" i="0">
                    <a:latin typeface="Cambria Math" panose="02040503050406030204" pitchFamily="18" charset="0"/>
                  </a:rPr>
                  <a:t>𝑁−𝑏</a:t>
                </a:r>
                <a:endParaRPr lang="en-US" altLang="zh-TW" b="0" dirty="0"/>
              </a:p>
              <a:p>
                <a:endParaRPr lang="en-US" altLang="zh-TW" b="0" dirty="0"/>
              </a:p>
              <a:p>
                <a:r>
                  <a:rPr lang="zh-TW" altLang="en-US" b="0" dirty="0"/>
                  <a:t>接下來想介紹</a:t>
                </a:r>
                <a:r>
                  <a:rPr lang="en-US" altLang="zh-TW" b="0" dirty="0"/>
                  <a:t>ON OFF</a:t>
                </a:r>
                <a:r>
                  <a:rPr lang="zh-TW" altLang="en-US" b="0" dirty="0"/>
                  <a:t>機制</a:t>
                </a:r>
                <a:endParaRPr lang="en-US" altLang="zh-TW" b="0" dirty="0"/>
              </a:p>
              <a:p>
                <a:r>
                  <a:rPr lang="zh-TW" altLang="en-US" b="0" dirty="0"/>
                  <a:t>當我的系統為</a:t>
                </a:r>
                <a:r>
                  <a:rPr lang="en-US" altLang="zh-TW" b="0" dirty="0"/>
                  <a:t>ON</a:t>
                </a:r>
                <a:r>
                  <a:rPr lang="zh-TW" altLang="en-US" b="0" dirty="0"/>
                  <a:t>狀態的時候，所有的動作</a:t>
                </a:r>
                <a:r>
                  <a:rPr lang="en-US" altLang="zh-TW" b="0" dirty="0"/>
                  <a:t>(</a:t>
                </a:r>
                <a:r>
                  <a:rPr lang="zh-TW" altLang="en-US" b="0" dirty="0"/>
                  <a:t>包含</a:t>
                </a:r>
                <a:r>
                  <a:rPr lang="en-US" altLang="zh-TW" b="0" dirty="0"/>
                  <a:t>arrival, block generation, consensus, impatience)</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8</a:t>
            </a:fld>
            <a:endParaRPr lang="zh-TW" altLang="en-US" dirty="0"/>
          </a:p>
        </p:txBody>
      </p:sp>
    </p:spTree>
    <p:extLst>
      <p:ext uri="{BB962C8B-B14F-4D97-AF65-F5344CB8AC3E}">
        <p14:creationId xmlns:p14="http://schemas.microsoft.com/office/powerpoint/2010/main" val="2935360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第一種情境是一種人且沒有</a:t>
            </a:r>
            <a:r>
              <a:rPr lang="en-US" altLang="zh-TW" dirty="0"/>
              <a:t>impatience</a:t>
            </a:r>
          </a:p>
          <a:p>
            <a:endParaRPr lang="en-US" altLang="zh-TW" dirty="0"/>
          </a:p>
          <a:p>
            <a:r>
              <a:rPr lang="zh-TW" altLang="en-US" dirty="0"/>
              <a:t>這是最基礎的</a:t>
            </a:r>
            <a:r>
              <a:rPr lang="en-US" altLang="zh-TW" dirty="0"/>
              <a:t>scenario</a:t>
            </a:r>
          </a:p>
          <a:p>
            <a:r>
              <a:rPr lang="zh-TW" altLang="en-US" dirty="0"/>
              <a:t>顧客由</a:t>
            </a:r>
            <a:r>
              <a:rPr lang="en-US" altLang="zh-TW" dirty="0"/>
              <a:t>arrival rate</a:t>
            </a:r>
            <a:r>
              <a:rPr lang="zh-TW" altLang="en-US" dirty="0"/>
              <a:t>進</a:t>
            </a:r>
            <a:r>
              <a:rPr lang="en-US" altLang="zh-TW" dirty="0"/>
              <a:t>customer queue</a:t>
            </a:r>
            <a:r>
              <a:rPr lang="zh-TW" altLang="en-US" dirty="0"/>
              <a:t>進行排隊，再由</a:t>
            </a:r>
            <a:r>
              <a:rPr lang="en-US" altLang="zh-TW" dirty="0"/>
              <a:t>block generation rate</a:t>
            </a:r>
            <a:r>
              <a:rPr lang="zh-TW" altLang="en-US" dirty="0"/>
              <a:t>打包進</a:t>
            </a:r>
            <a:r>
              <a:rPr lang="en-US" altLang="zh-TW" dirty="0"/>
              <a:t>block queue</a:t>
            </a:r>
            <a:r>
              <a:rPr lang="zh-TW" altLang="en-US" dirty="0"/>
              <a:t>形成</a:t>
            </a:r>
            <a:r>
              <a:rPr lang="en-US" altLang="zh-TW" dirty="0"/>
              <a:t>block</a:t>
            </a:r>
            <a:r>
              <a:rPr lang="zh-TW" altLang="en-US" dirty="0"/>
              <a:t>，在等待</a:t>
            </a:r>
            <a:r>
              <a:rPr lang="en-US" altLang="zh-TW" dirty="0"/>
              <a:t>consensus rate</a:t>
            </a:r>
            <a:r>
              <a:rPr lang="zh-TW" altLang="en-US" dirty="0"/>
              <a:t>離開系統</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9</a:t>
            </a:fld>
            <a:endParaRPr lang="zh-TW" altLang="en-US"/>
          </a:p>
        </p:txBody>
      </p:sp>
    </p:spTree>
    <p:extLst>
      <p:ext uri="{BB962C8B-B14F-4D97-AF65-F5344CB8AC3E}">
        <p14:creationId xmlns:p14="http://schemas.microsoft.com/office/powerpoint/2010/main" val="1549801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7" name="Date Placeholder 6"/>
          <p:cNvSpPr>
            <a:spLocks noGrp="1"/>
          </p:cNvSpPr>
          <p:nvPr>
            <p:ph type="dt" sz="half" idx="10"/>
          </p:nvPr>
        </p:nvSpPr>
        <p:spPr/>
        <p:txBody>
          <a:bodyPr/>
          <a:lstStyle/>
          <a:p>
            <a:fld id="{9DFC1498-B339-4F99-847D-6F2E95EA39AF}" type="datetime1">
              <a:rPr lang="en-US" altLang="zh-TW" smtClean="0"/>
              <a:t>6/30/2025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884719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CA43BD4-02C5-47FD-A756-A9121D6A0B71}" type="datetime1">
              <a:rPr lang="en-US" altLang="zh-TW" smtClean="0"/>
              <a:t>6/30/2025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5441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9030791-49CD-47C3-B8C9-1544CE755BD9}" type="datetime1">
              <a:rPr lang="en-US" altLang="zh-TW" smtClean="0"/>
              <a:t>6/30/2025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196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850900" y="379494"/>
            <a:ext cx="5029200" cy="1188720"/>
          </a:xfrm>
        </p:spPr>
        <p:txBody>
          <a:bodyPr>
            <a:noAutofit/>
          </a:bodyPr>
          <a:lstStyle>
            <a:lvl1pPr algn="l">
              <a:defRPr sz="3600" b="1" cap="none" baseline="0">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850900" y="1959365"/>
            <a:ext cx="10490200" cy="3867404"/>
          </a:xfrm>
        </p:spPr>
        <p:txBody>
          <a:bodyPr anchor="ctr"/>
          <a:lstStyle>
            <a:lvl1pPr>
              <a:defRPr sz="2400">
                <a:latin typeface="Times New Roman" panose="02020603050405020304" pitchFamily="18" charset="0"/>
                <a:ea typeface="標楷體" panose="03000509000000000000" pitchFamily="65" charset="-120"/>
                <a:cs typeface="Times New Roman" panose="02020603050405020304" pitchFamily="18" charset="0"/>
              </a:defRPr>
            </a:lvl1pPr>
            <a:lvl2pPr>
              <a:defRPr sz="2000">
                <a:latin typeface="Times New Roman" panose="02020603050405020304" pitchFamily="18" charset="0"/>
                <a:ea typeface="標楷體" panose="03000509000000000000" pitchFamily="65" charset="-120"/>
                <a:cs typeface="Times New Roman" panose="02020603050405020304" pitchFamily="18" charset="0"/>
              </a:defRPr>
            </a:lvl2pPr>
            <a:lvl3pPr>
              <a:defRPr>
                <a:latin typeface="Times New Roman" panose="02020603050405020304" pitchFamily="18" charset="0"/>
                <a:ea typeface="標楷體" panose="03000509000000000000" pitchFamily="65" charset="-120"/>
                <a:cs typeface="Times New Roman" panose="02020603050405020304" pitchFamily="18" charset="0"/>
              </a:defRPr>
            </a:lvl3pPr>
            <a:lvl4pPr>
              <a:defRPr>
                <a:latin typeface="Times New Roman" panose="02020603050405020304" pitchFamily="18" charset="0"/>
                <a:ea typeface="標楷體" panose="03000509000000000000" pitchFamily="65" charset="-120"/>
                <a:cs typeface="Times New Roman" panose="02020603050405020304" pitchFamily="18" charset="0"/>
              </a:defRPr>
            </a:lvl4pPr>
            <a:lvl5pPr>
              <a:defRPr>
                <a:latin typeface="Times New Roman" panose="02020603050405020304" pitchFamily="18" charset="0"/>
                <a:ea typeface="標楷體" panose="03000509000000000000" pitchFamily="65" charset="-12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Date Placeholder 6"/>
          <p:cNvSpPr>
            <a:spLocks noGrp="1"/>
          </p:cNvSpPr>
          <p:nvPr>
            <p:ph type="dt" sz="half" idx="10"/>
          </p:nvPr>
        </p:nvSpPr>
        <p:spPr/>
        <p:txBody>
          <a:bodyPr/>
          <a:lstStyle/>
          <a:p>
            <a:fld id="{C091C529-580C-4261-AC72-415FCA30A7ED}" type="datetime1">
              <a:rPr lang="en-US" altLang="zh-TW" smtClean="0"/>
              <a:t>6/30/2025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6276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C4DBCBAE-7E4B-4FDE-A806-547B92C69CC5}" type="datetime1">
              <a:rPr lang="en-US" altLang="zh-TW" smtClean="0"/>
              <a:t>6/30/2025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770260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7"/>
          <p:cNvSpPr>
            <a:spLocks noGrp="1"/>
          </p:cNvSpPr>
          <p:nvPr>
            <p:ph type="dt" sz="half" idx="10"/>
          </p:nvPr>
        </p:nvSpPr>
        <p:spPr/>
        <p:txBody>
          <a:bodyPr/>
          <a:lstStyle/>
          <a:p>
            <a:fld id="{80EDBA7D-9675-4A79-B47A-6598BDAC5107}" type="datetime1">
              <a:rPr lang="en-US" altLang="zh-TW" smtClean="0"/>
              <a:t>6/30/2025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1157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583436" y="3143250"/>
            <a:ext cx="4270248" cy="25967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14A036D4-1B90-4C8A-9F01-CF52CD636A80}" type="datetime1">
              <a:rPr lang="en-US" altLang="zh-TW" smtClean="0"/>
              <a:t>6/30/2025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52912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D58272C3-4F97-4184-9D7B-411DDAED9C5E}" type="datetime1">
              <a:rPr lang="en-US" altLang="zh-TW" smtClean="0"/>
              <a:t>6/30/2025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2232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B68CC-4590-4DC8-ADD5-E515E908BDA3}" type="datetime1">
              <a:rPr lang="en-US" altLang="zh-TW" smtClean="0"/>
              <a:t>6/30/2025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5377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9" name="Date Placeholder 8"/>
          <p:cNvSpPr>
            <a:spLocks noGrp="1"/>
          </p:cNvSpPr>
          <p:nvPr>
            <p:ph type="dt" sz="half" idx="10"/>
          </p:nvPr>
        </p:nvSpPr>
        <p:spPr/>
        <p:txBody>
          <a:bodyPr/>
          <a:lstStyle/>
          <a:p>
            <a:fld id="{3609F672-AB26-4523-9114-767A829D4D2C}" type="datetime1">
              <a:rPr lang="en-US" altLang="zh-TW" smtClean="0"/>
              <a:t>6/30/2025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484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9C5FB4F-35F6-4158-9ACB-242C0D5DBB0E}" type="datetime1">
              <a:rPr lang="en-US" altLang="zh-TW" smtClean="0"/>
              <a:t>6/30/2025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138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850900" y="339344"/>
            <a:ext cx="10490200" cy="1188720"/>
          </a:xfrm>
          <a:prstGeom prst="rect">
            <a:avLst/>
          </a:prstGeom>
          <a:noFill/>
          <a:ln w="31750" cap="sq">
            <a:noFill/>
            <a:miter lim="800000"/>
          </a:ln>
        </p:spPr>
        <p:txBody>
          <a:bodyPr vert="horz" lIns="182880" tIns="182880" rIns="182880" bIns="18288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850900" y="1739899"/>
            <a:ext cx="10490200" cy="447801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1067318" y="628155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31641C9-B83C-4E03-A33C-63CEF0F8E593}" type="datetime1">
              <a:rPr lang="en-US" altLang="zh-TW" smtClean="0"/>
              <a:t>6/30/2025</a:t>
            </a:fld>
            <a:endParaRPr lang="en-US" dirty="0"/>
          </a:p>
        </p:txBody>
      </p:sp>
      <p:sp>
        <p:nvSpPr>
          <p:cNvPr id="5" name="Footer Placeholder 4"/>
          <p:cNvSpPr>
            <a:spLocks noGrp="1"/>
          </p:cNvSpPr>
          <p:nvPr>
            <p:ph type="ftr" sz="quarter" idx="3"/>
          </p:nvPr>
        </p:nvSpPr>
        <p:spPr>
          <a:xfrm>
            <a:off x="4548689" y="6292088"/>
            <a:ext cx="5901189" cy="320040"/>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9E57DC2-970A-4B3E-BB1C-7A09969E49DF}" type="slidenum">
              <a:rPr lang="en-US" smtClean="0"/>
              <a:pPr/>
              <a:t>‹#›</a:t>
            </a:fld>
            <a:endParaRPr lang="en-US" dirty="0"/>
          </a:p>
        </p:txBody>
      </p:sp>
      <p:cxnSp>
        <p:nvCxnSpPr>
          <p:cNvPr id="8" name="直線接點 7">
            <a:extLst>
              <a:ext uri="{FF2B5EF4-FFF2-40B4-BE49-F238E27FC236}">
                <a16:creationId xmlns:a16="http://schemas.microsoft.com/office/drawing/2014/main" id="{F7CCB990-AB10-477B-AC59-E7B7892E8C87}"/>
              </a:ext>
            </a:extLst>
          </p:cNvPr>
          <p:cNvCxnSpPr>
            <a:cxnSpLocks/>
          </p:cNvCxnSpPr>
          <p:nvPr userDrawn="1"/>
        </p:nvCxnSpPr>
        <p:spPr>
          <a:xfrm>
            <a:off x="850900" y="1528064"/>
            <a:ext cx="4680000"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911274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3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4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4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4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4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chart" Target="../charts/chart18.xml"/></Relationships>
</file>

<file path=ppt/slides/_rels/slide45.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chart" Target="../charts/char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chart" Target="../charts/chart22.xml"/><Relationship Id="rId4" Type="http://schemas.openxmlformats.org/officeDocument/2006/relationships/chart" Target="../charts/chart21.xml"/></Relationships>
</file>

<file path=ppt/slides/_rels/slide54.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chart" Target="../charts/char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6C76E-D787-48A0-BC2F-A9371AC2A239}"/>
              </a:ext>
            </a:extLst>
          </p:cNvPr>
          <p:cNvSpPr>
            <a:spLocks noGrp="1"/>
          </p:cNvSpPr>
          <p:nvPr>
            <p:ph type="ctrTitle"/>
          </p:nvPr>
        </p:nvSpPr>
        <p:spPr>
          <a:xfrm>
            <a:off x="1181358" y="1648754"/>
            <a:ext cx="9829284" cy="2542245"/>
          </a:xfrm>
        </p:spPr>
        <p:txBody>
          <a:bodyPr anchor="ctr">
            <a:normAutofit/>
          </a:bodyPr>
          <a:lstStyle/>
          <a:p>
            <a:r>
              <a:rPr lang="zh-TW" altLang="en-US" sz="3600" dirty="0">
                <a:latin typeface="標楷體" panose="03000509000000000000" pitchFamily="65" charset="-120"/>
                <a:ea typeface="標楷體" panose="03000509000000000000" pitchFamily="65" charset="-120"/>
              </a:rPr>
              <a:t>運用優先權與無耐性之區塊鏈交易模型研究</a:t>
            </a:r>
            <a:br>
              <a:rPr lang="en-US" altLang="zh-TW" sz="3600" dirty="0">
                <a:latin typeface="標楷體" panose="03000509000000000000" pitchFamily="65" charset="-120"/>
                <a:ea typeface="標楷體" panose="03000509000000000000" pitchFamily="65" charset="-120"/>
              </a:rPr>
            </a:br>
            <a:r>
              <a:rPr lang="en-US" altLang="zh-TW" sz="4000" cap="none" dirty="0">
                <a:latin typeface="Times New Roman" panose="02020603050405020304" pitchFamily="18" charset="0"/>
                <a:cs typeface="Times New Roman" panose="02020603050405020304" pitchFamily="18" charset="0"/>
              </a:rPr>
              <a:t>A Study on Blockchain Transaction Models with Priority and Impatience</a:t>
            </a:r>
            <a:endParaRPr lang="zh-TW" altLang="en-US" sz="4000" cap="none" dirty="0">
              <a:latin typeface="標楷體" panose="03000509000000000000" pitchFamily="65" charset="-120"/>
              <a:ea typeface="標楷體" panose="03000509000000000000" pitchFamily="65" charset="-120"/>
            </a:endParaRPr>
          </a:p>
        </p:txBody>
      </p:sp>
      <p:sp>
        <p:nvSpPr>
          <p:cNvPr id="7" name="副標題 2">
            <a:extLst>
              <a:ext uri="{FF2B5EF4-FFF2-40B4-BE49-F238E27FC236}">
                <a16:creationId xmlns:a16="http://schemas.microsoft.com/office/drawing/2014/main" id="{74B0E22F-A93F-475B-BA54-F091027C9A36}"/>
              </a:ext>
            </a:extLst>
          </p:cNvPr>
          <p:cNvSpPr txBox="1">
            <a:spLocks/>
          </p:cNvSpPr>
          <p:nvPr/>
        </p:nvSpPr>
        <p:spPr>
          <a:xfrm>
            <a:off x="4251685" y="4850203"/>
            <a:ext cx="3688111" cy="98788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l"/>
            <a:r>
              <a:rPr lang="zh-TW" altLang="en-US" sz="2400" b="1" dirty="0">
                <a:solidFill>
                  <a:schemeClr val="tx1"/>
                </a:solidFill>
                <a:latin typeface="標楷體" panose="03000509000000000000" pitchFamily="65" charset="-120"/>
                <a:ea typeface="標楷體" panose="03000509000000000000" pitchFamily="65" charset="-120"/>
              </a:rPr>
              <a:t>指導教授： 鍾順平 教授</a:t>
            </a:r>
            <a:endParaRPr lang="en-US" altLang="zh-TW" sz="2400" b="1" dirty="0">
              <a:solidFill>
                <a:schemeClr val="tx1"/>
              </a:solidFill>
              <a:latin typeface="標楷體" panose="03000509000000000000" pitchFamily="65" charset="-120"/>
              <a:ea typeface="標楷體" panose="03000509000000000000" pitchFamily="65" charset="-120"/>
            </a:endParaRPr>
          </a:p>
          <a:p>
            <a:pPr algn="just"/>
            <a:r>
              <a:rPr lang="zh-TW" altLang="en-US" sz="2400" b="1" dirty="0">
                <a:solidFill>
                  <a:schemeClr val="tx1"/>
                </a:solidFill>
                <a:latin typeface="標楷體" panose="03000509000000000000" pitchFamily="65" charset="-120"/>
                <a:ea typeface="標楷體" panose="03000509000000000000" pitchFamily="65" charset="-120"/>
              </a:rPr>
              <a:t>研 究 生： </a:t>
            </a:r>
            <a:r>
              <a:rPr lang="zh-TW" altLang="en-US" b="1" dirty="0">
                <a:solidFill>
                  <a:schemeClr val="tx1"/>
                </a:solidFill>
                <a:latin typeface="標楷體" panose="03000509000000000000" pitchFamily="65" charset="-120"/>
                <a:ea typeface="標楷體" panose="03000509000000000000" pitchFamily="65" charset="-120"/>
              </a:rPr>
              <a:t>蔡怡翔</a:t>
            </a:r>
            <a:endParaRPr lang="en-US" altLang="zh-TW" sz="2400" b="1" dirty="0">
              <a:solidFill>
                <a:schemeClr val="tx1"/>
              </a:solidFill>
              <a:latin typeface="標楷體" panose="03000509000000000000" pitchFamily="65" charset="-120"/>
              <a:ea typeface="標楷體" panose="03000509000000000000" pitchFamily="65" charset="-120"/>
            </a:endParaRPr>
          </a:p>
        </p:txBody>
      </p:sp>
      <p:sp>
        <p:nvSpPr>
          <p:cNvPr id="8" name="副標題 2">
            <a:extLst>
              <a:ext uri="{FF2B5EF4-FFF2-40B4-BE49-F238E27FC236}">
                <a16:creationId xmlns:a16="http://schemas.microsoft.com/office/drawing/2014/main" id="{D46F0EDC-AA60-4854-B3EC-6B09C08C75FC}"/>
              </a:ext>
            </a:extLst>
          </p:cNvPr>
          <p:cNvSpPr txBox="1">
            <a:spLocks/>
          </p:cNvSpPr>
          <p:nvPr/>
        </p:nvSpPr>
        <p:spPr>
          <a:xfrm>
            <a:off x="4251686" y="5963896"/>
            <a:ext cx="3688111" cy="679340"/>
          </a:xfrm>
          <a:prstGeom prst="rect">
            <a:avLst/>
          </a:prstGeom>
        </p:spPr>
        <p:txBody>
          <a:bodyPr vert="horz" lIns="91440" tIns="45720" rIns="91440" bIns="45720" rtlCol="0" anchor="ctr">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TW" altLang="en-US" sz="2400" b="1" dirty="0">
                <a:solidFill>
                  <a:schemeClr val="tx1"/>
                </a:solidFill>
                <a:latin typeface="標楷體" panose="03000509000000000000" pitchFamily="65" charset="-120"/>
                <a:ea typeface="標楷體" panose="03000509000000000000" pitchFamily="65" charset="-120"/>
              </a:rPr>
              <a:t>西元 </a:t>
            </a:r>
            <a:r>
              <a:rPr lang="en-US" altLang="zh-TW" sz="2400" b="1" dirty="0">
                <a:solidFill>
                  <a:schemeClr val="tx1"/>
                </a:solidFill>
                <a:latin typeface="標楷體" panose="03000509000000000000" pitchFamily="65" charset="-120"/>
                <a:ea typeface="標楷體" panose="03000509000000000000" pitchFamily="65" charset="-120"/>
              </a:rPr>
              <a:t>2025</a:t>
            </a:r>
            <a:r>
              <a:rPr lang="zh-TW" altLang="en-US" sz="2400" b="1" dirty="0">
                <a:solidFill>
                  <a:schemeClr val="tx1"/>
                </a:solidFill>
                <a:latin typeface="標楷體" panose="03000509000000000000" pitchFamily="65" charset="-120"/>
                <a:ea typeface="標楷體" panose="03000509000000000000" pitchFamily="65" charset="-120"/>
              </a:rPr>
              <a:t> 年 </a:t>
            </a:r>
            <a:r>
              <a:rPr lang="en-US" altLang="zh-TW" sz="2400" b="1" dirty="0">
                <a:solidFill>
                  <a:schemeClr val="tx1"/>
                </a:solidFill>
                <a:latin typeface="標楷體" panose="03000509000000000000" pitchFamily="65" charset="-120"/>
                <a:ea typeface="標楷體" panose="03000509000000000000" pitchFamily="65" charset="-120"/>
              </a:rPr>
              <a:t>7</a:t>
            </a:r>
            <a:r>
              <a:rPr lang="zh-TW" altLang="en-US" sz="2400" b="1" dirty="0">
                <a:solidFill>
                  <a:schemeClr val="tx1"/>
                </a:solidFill>
                <a:latin typeface="標楷體" panose="03000509000000000000" pitchFamily="65" charset="-120"/>
                <a:ea typeface="標楷體" panose="03000509000000000000" pitchFamily="65" charset="-120"/>
              </a:rPr>
              <a:t> 月 </a:t>
            </a:r>
            <a:r>
              <a:rPr lang="en-US" altLang="zh-TW" sz="2400" b="1" dirty="0">
                <a:solidFill>
                  <a:schemeClr val="tx1"/>
                </a:solidFill>
                <a:latin typeface="標楷體" panose="03000509000000000000" pitchFamily="65" charset="-120"/>
                <a:ea typeface="標楷體" panose="03000509000000000000" pitchFamily="65" charset="-120"/>
              </a:rPr>
              <a:t>2</a:t>
            </a:r>
            <a:r>
              <a:rPr lang="zh-TW" altLang="en-US" sz="2400" b="1" dirty="0">
                <a:solidFill>
                  <a:schemeClr val="tx1"/>
                </a:solidFill>
                <a:latin typeface="標楷體" panose="03000509000000000000" pitchFamily="65" charset="-120"/>
                <a:ea typeface="標楷體" panose="03000509000000000000" pitchFamily="65" charset="-120"/>
              </a:rPr>
              <a:t> 日</a:t>
            </a:r>
            <a:endParaRPr lang="en-US" altLang="zh-TW" sz="2400" b="1"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93649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10</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25" name="箭號: 彎曲 24">
            <a:extLst>
              <a:ext uri="{FF2B5EF4-FFF2-40B4-BE49-F238E27FC236}">
                <a16:creationId xmlns:a16="http://schemas.microsoft.com/office/drawing/2014/main" id="{6251AE20-5681-4F6B-9FEA-1A27EEF9F358}"/>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440BFC25-9521-4458-822F-383A780A80C8}"/>
              </a:ext>
            </a:extLst>
          </p:cNvPr>
          <p:cNvSpPr txBox="1"/>
          <p:nvPr/>
        </p:nvSpPr>
        <p:spPr>
          <a:xfrm>
            <a:off x="850899" y="1382476"/>
            <a:ext cx="4464051"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two-class without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1" name="標題 1">
            <a:extLst>
              <a:ext uri="{FF2B5EF4-FFF2-40B4-BE49-F238E27FC236}">
                <a16:creationId xmlns:a16="http://schemas.microsoft.com/office/drawing/2014/main" id="{4CE26150-1FFA-4D28-8581-0F7C76015CAB}"/>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2</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836511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11</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cxnSp>
        <p:nvCxnSpPr>
          <p:cNvPr id="31" name="直線單箭頭接點 30">
            <a:extLst>
              <a:ext uri="{FF2B5EF4-FFF2-40B4-BE49-F238E27FC236}">
                <a16:creationId xmlns:a16="http://schemas.microsoft.com/office/drawing/2014/main" id="{2B279C8C-C7E5-47EB-921F-A48E6738A3A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直線單箭頭接點 31">
            <a:extLst>
              <a:ext uri="{FF2B5EF4-FFF2-40B4-BE49-F238E27FC236}">
                <a16:creationId xmlns:a16="http://schemas.microsoft.com/office/drawing/2014/main" id="{161CD7D5-3668-4090-A375-4A4BD250805B}"/>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文字方塊 32">
            <a:extLst>
              <a:ext uri="{FF2B5EF4-FFF2-40B4-BE49-F238E27FC236}">
                <a16:creationId xmlns:a16="http://schemas.microsoft.com/office/drawing/2014/main" id="{4C5F3E12-CD6F-4AC0-A7CF-AC3E825BB3B7}"/>
              </a:ext>
            </a:extLst>
          </p:cNvPr>
          <p:cNvSpPr txBox="1"/>
          <p:nvPr/>
        </p:nvSpPr>
        <p:spPr>
          <a:xfrm>
            <a:off x="3686552" y="4980965"/>
            <a:ext cx="1460656"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impatient rate</a:t>
            </a:r>
            <a:endParaRPr lang="zh-TW" altLang="en-US"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3465469F-E5A1-42CD-8A1F-2E0109767E29}"/>
              </a:ext>
            </a:extLst>
          </p:cNvPr>
          <p:cNvSpPr txBox="1"/>
          <p:nvPr/>
        </p:nvSpPr>
        <p:spPr>
          <a:xfrm>
            <a:off x="850899" y="1382476"/>
            <a:ext cx="4296309"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single-class with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8" name="標題 1">
            <a:extLst>
              <a:ext uri="{FF2B5EF4-FFF2-40B4-BE49-F238E27FC236}">
                <a16:creationId xmlns:a16="http://schemas.microsoft.com/office/drawing/2014/main" id="{75F86326-6F73-4C92-B0E5-A25E82E9D93D}"/>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3</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838300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12</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cxnSp>
        <p:nvCxnSpPr>
          <p:cNvPr id="24" name="直線單箭頭接點 23">
            <a:extLst>
              <a:ext uri="{FF2B5EF4-FFF2-40B4-BE49-F238E27FC236}">
                <a16:creationId xmlns:a16="http://schemas.microsoft.com/office/drawing/2014/main" id="{E87C4C83-A952-4493-AF6C-43753C66D14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cxnSp>
        <p:nvCxnSpPr>
          <p:cNvPr id="18" name="直線單箭頭接點 17">
            <a:extLst>
              <a:ext uri="{FF2B5EF4-FFF2-40B4-BE49-F238E27FC236}">
                <a16:creationId xmlns:a16="http://schemas.microsoft.com/office/drawing/2014/main" id="{9EAB196E-4288-4CDB-B09A-6A8D1F9BEB03}"/>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文字方塊 26">
            <a:extLst>
              <a:ext uri="{FF2B5EF4-FFF2-40B4-BE49-F238E27FC236}">
                <a16:creationId xmlns:a16="http://schemas.microsoft.com/office/drawing/2014/main" id="{8B9167A8-9FA5-4902-BB0C-33C82658A234}"/>
              </a:ext>
            </a:extLst>
          </p:cNvPr>
          <p:cNvSpPr txBox="1"/>
          <p:nvPr/>
        </p:nvSpPr>
        <p:spPr>
          <a:xfrm>
            <a:off x="3294394" y="4980965"/>
            <a:ext cx="2244974"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 HP impatient rate</a:t>
            </a:r>
            <a:endParaRPr lang="zh-TW" altLang="en-US"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1" name="箭號: 彎曲 30">
            <a:extLst>
              <a:ext uri="{FF2B5EF4-FFF2-40B4-BE49-F238E27FC236}">
                <a16:creationId xmlns:a16="http://schemas.microsoft.com/office/drawing/2014/main" id="{2D0C0C19-36BD-498F-A921-FDF90CB9459C}"/>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5" name="文字方塊 24">
            <a:extLst>
              <a:ext uri="{FF2B5EF4-FFF2-40B4-BE49-F238E27FC236}">
                <a16:creationId xmlns:a16="http://schemas.microsoft.com/office/drawing/2014/main" id="{4AE17793-F1EE-462F-98F5-555A6EBE8312}"/>
              </a:ext>
            </a:extLst>
          </p:cNvPr>
          <p:cNvSpPr txBox="1"/>
          <p:nvPr/>
        </p:nvSpPr>
        <p:spPr>
          <a:xfrm>
            <a:off x="850899" y="1382476"/>
            <a:ext cx="4012477"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two-class with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2" name="標題 1">
            <a:extLst>
              <a:ext uri="{FF2B5EF4-FFF2-40B4-BE49-F238E27FC236}">
                <a16:creationId xmlns:a16="http://schemas.microsoft.com/office/drawing/2014/main" id="{3F30EF24-9D1C-476A-802B-DC8C7DEAFB49}"/>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4</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244678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3652701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916B17-CA60-4C41-9AF7-30ACF731ADE2}"/>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F1F1C08D-EC40-4A17-84ED-4220B28134E5}"/>
                  </a:ext>
                </a:extLst>
              </p:cNvPr>
              <p:cNvSpPr>
                <a:spLocks noGrp="1"/>
              </p:cNvSpPr>
              <p:nvPr>
                <p:ph idx="1"/>
              </p:nvPr>
            </p:nvSpPr>
            <p:spPr>
              <a:xfrm>
                <a:off x="850900" y="1568214"/>
                <a:ext cx="10490200" cy="5180706"/>
              </a:xfrm>
            </p:spPr>
            <p:txBody>
              <a:bodyPr>
                <a:normAutofit/>
              </a:bodyPr>
              <a:lstStyle/>
              <a:p>
                <a:pPr>
                  <a:spcBef>
                    <a:spcPts val="600"/>
                  </a:spcBef>
                  <a:spcAft>
                    <a:spcPts val="600"/>
                  </a:spcAft>
                </a:pPr>
                <a:r>
                  <a:rPr lang="en-US" altLang="zh-TW" dirty="0"/>
                  <a:t>The </a:t>
                </a:r>
                <a:r>
                  <a:rPr lang="en-US" altLang="zh-TW" dirty="0">
                    <a:solidFill>
                      <a:schemeClr val="accent3"/>
                    </a:solidFill>
                  </a:rPr>
                  <a:t>arrivals </a:t>
                </a:r>
                <a:r>
                  <a:rPr lang="en-US" altLang="zh-TW" dirty="0"/>
                  <a:t>follow a </a:t>
                </a:r>
                <a:r>
                  <a:rPr lang="en-US" altLang="zh-TW" b="1" dirty="0"/>
                  <a:t>Poisson process </a:t>
                </a:r>
                <a:r>
                  <a:rPr lang="en-US" altLang="zh-TW" dirty="0"/>
                  <a:t>with respective arrival rates </a:t>
                </a:r>
                <a14:m>
                  <m:oMath xmlns:m="http://schemas.openxmlformats.org/officeDocument/2006/math">
                    <m:r>
                      <a:rPr lang="en-US" altLang="zh-TW" b="0" i="1" smtClean="0">
                        <a:latin typeface="Cambria Math" panose="02040503050406030204" pitchFamily="18" charset="0"/>
                      </a:rPr>
                      <m:t>𝜆</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𝜆</m:t>
                        </m:r>
                      </m:e>
                      <m:sub>
                        <m:r>
                          <m:rPr>
                            <m:sty m:val="p"/>
                          </m:rPr>
                          <a:rPr lang="en-US" altLang="zh-TW" i="1">
                            <a:latin typeface="Cambria Math" panose="02040503050406030204" pitchFamily="18" charset="0"/>
                          </a:rPr>
                          <m:t>L</m:t>
                        </m:r>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block generation </a:t>
                </a:r>
                <a:r>
                  <a:rPr lang="en-US" altLang="zh-TW" dirty="0"/>
                  <a:t>process in customer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consensus</a:t>
                </a:r>
                <a:r>
                  <a:rPr lang="en-US" altLang="zh-TW" dirty="0"/>
                  <a:t> process in block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2</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solidFill>
                      <a:schemeClr val="accent3"/>
                    </a:solidFill>
                  </a:rPr>
                  <a:t>Impatience</a:t>
                </a:r>
                <a:r>
                  <a:rPr lang="en-US" altLang="zh-TW" dirty="0"/>
                  <a:t> threshold is modeled as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r>
                      <a:rPr lang="en-US" altLang="zh-TW" b="0" i="1" smtClean="0">
                        <a:latin typeface="Cambria Math" panose="02040503050406030204" pitchFamily="18" charset="0"/>
                      </a:rPr>
                      <m:t>𝛾</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𝐿</m:t>
                        </m:r>
                      </m:sub>
                    </m:sSub>
                  </m:oMath>
                </a14:m>
                <a:endParaRPr lang="en-US" altLang="zh-TW" b="0" dirty="0"/>
              </a:p>
              <a:p>
                <a:pPr>
                  <a:spcBef>
                    <a:spcPts val="600"/>
                  </a:spcBef>
                  <a:spcAft>
                    <a:spcPts val="600"/>
                  </a:spcAft>
                </a:pPr>
                <a:r>
                  <a:rPr lang="en-US" altLang="zh-TW" dirty="0">
                    <a:effectLst/>
                    <a:ea typeface="新細明體" panose="02020500000000000000" pitchFamily="18" charset="-120"/>
                  </a:rPr>
                  <a:t>The durations of both ON and OFF periods (the </a:t>
                </a:r>
                <a:r>
                  <a:rPr lang="en-US" altLang="zh-TW" dirty="0">
                    <a:solidFill>
                      <a:schemeClr val="accent3"/>
                    </a:solidFill>
                    <a:effectLst/>
                    <a:ea typeface="新細明體" panose="02020500000000000000" pitchFamily="18" charset="-120"/>
                  </a:rPr>
                  <a:t>transition rate</a:t>
                </a:r>
                <a:r>
                  <a:rPr lang="en-US" altLang="zh-TW" dirty="0">
                    <a:effectLst/>
                    <a:ea typeface="新細明體" panose="02020500000000000000" pitchFamily="18" charset="-120"/>
                  </a:rPr>
                  <a:t>) are </a:t>
                </a:r>
                <a:r>
                  <a:rPr lang="en-US" altLang="zh-TW" b="1" dirty="0">
                    <a:effectLst/>
                    <a:ea typeface="新細明體" panose="02020500000000000000" pitchFamily="18" charset="-120"/>
                  </a:rPr>
                  <a:t>exponentially distributed</a:t>
                </a:r>
                <a:r>
                  <a:rPr lang="zh-TW" altLang="en-US" b="1" dirty="0">
                    <a:ea typeface="新細明體" panose="02020500000000000000" pitchFamily="18" charset="-120"/>
                  </a:rPr>
                  <a:t> </a:t>
                </a:r>
                <a:r>
                  <a:rPr lang="en-US" altLang="zh-TW" dirty="0">
                    <a:ea typeface="新細明體" panose="02020500000000000000" pitchFamily="18" charset="-120"/>
                  </a:rPr>
                  <a:t>(ON</a:t>
                </a:r>
                <a:r>
                  <a:rPr lang="ja-JP" altLang="en-US" dirty="0">
                    <a:ea typeface="新細明體" panose="02020500000000000000" pitchFamily="18" charset="-120"/>
                  </a:rPr>
                  <a:t>→</a:t>
                </a:r>
                <a:r>
                  <a:rPr lang="en-US" altLang="ja-JP" dirty="0">
                    <a:ea typeface="新細明體" panose="02020500000000000000" pitchFamily="18" charset="-120"/>
                  </a:rPr>
                  <a:t>OFF: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𝛼</m:t>
                    </m:r>
                  </m:oMath>
                </a14:m>
                <a:r>
                  <a:rPr lang="zh-TW" altLang="en-US" dirty="0">
                    <a:ea typeface="新細明體" panose="02020500000000000000" pitchFamily="18" charset="-120"/>
                  </a:rPr>
                  <a:t>，</a:t>
                </a:r>
                <a:r>
                  <a:rPr lang="en-US" altLang="zh-TW" dirty="0">
                    <a:ea typeface="新細明體" panose="02020500000000000000" pitchFamily="18" charset="-120"/>
                  </a:rPr>
                  <a:t>OFF</a:t>
                </a:r>
                <a:r>
                  <a:rPr lang="ja-JP" altLang="en-US" dirty="0">
                    <a:ea typeface="新細明體" panose="02020500000000000000" pitchFamily="18" charset="-120"/>
                  </a:rPr>
                  <a:t> →</a:t>
                </a:r>
                <a:r>
                  <a:rPr lang="en-US" altLang="ja-JP" dirty="0">
                    <a:ea typeface="新細明體" panose="02020500000000000000" pitchFamily="18" charset="-120"/>
                  </a:rPr>
                  <a:t>ON: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𝛽</m:t>
                    </m:r>
                  </m:oMath>
                </a14:m>
                <a:r>
                  <a:rPr lang="en-US" altLang="zh-TW" dirty="0">
                    <a:ea typeface="新細明體" panose="02020500000000000000" pitchFamily="18" charset="-120"/>
                  </a:rPr>
                  <a:t>)</a:t>
                </a:r>
                <a:endParaRPr lang="en-US" altLang="zh-TW" dirty="0"/>
              </a:p>
            </p:txBody>
          </p:sp>
        </mc:Choice>
        <mc:Fallback xmlns="">
          <p:sp>
            <p:nvSpPr>
              <p:cNvPr id="3" name="內容版面配置區 2">
                <a:extLst>
                  <a:ext uri="{FF2B5EF4-FFF2-40B4-BE49-F238E27FC236}">
                    <a16:creationId xmlns:a16="http://schemas.microsoft.com/office/drawing/2014/main" id="{F1F1C08D-EC40-4A17-84ED-4220B28134E5}"/>
                  </a:ext>
                </a:extLst>
              </p:cNvPr>
              <p:cNvSpPr>
                <a:spLocks noGrp="1" noRot="1" noChangeAspect="1" noMove="1" noResize="1" noEditPoints="1" noAdjustHandles="1" noChangeArrowheads="1" noChangeShapeType="1" noTextEdit="1"/>
              </p:cNvSpPr>
              <p:nvPr>
                <p:ph idx="1"/>
              </p:nvPr>
            </p:nvSpPr>
            <p:spPr>
              <a:xfrm>
                <a:off x="850900" y="1568214"/>
                <a:ext cx="10490200" cy="5180706"/>
              </a:xfrm>
              <a:blipFill>
                <a:blip r:embed="rId3"/>
                <a:stretch>
                  <a:fillRect l="-814" r="-46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7B47624-5DF6-4EDF-8907-7084CA4516D3}"/>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4096687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8EF54A-76F4-4299-9D96-73F7DA650A3F}"/>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54098" r="-100697" b="-411475"/>
                          </a:stretch>
                        </a:blipFill>
                      </a:tcPr>
                    </a:tc>
                    <a:tc>
                      <a:txBody>
                        <a:bodyPr/>
                        <a:lstStyle/>
                        <a:p>
                          <a:endParaRPr lang="zh-TW"/>
                        </a:p>
                      </a:txBody>
                      <a:tcPr marL="68580" marR="68580" marT="0" marB="0" anchor="ctr">
                        <a:blipFill>
                          <a:blip r:embed="rId3"/>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154098" r="-100697" b="-311475"/>
                          </a:stretch>
                        </a:blipFill>
                      </a:tcPr>
                    </a:tc>
                    <a:tc>
                      <a:txBody>
                        <a:bodyPr/>
                        <a:lstStyle/>
                        <a:p>
                          <a:endParaRPr lang="zh-TW"/>
                        </a:p>
                      </a:txBody>
                      <a:tcPr marL="68580" marR="68580" marT="0" marB="0" anchor="ctr">
                        <a:blipFill>
                          <a:blip r:embed="rId3"/>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256198" r="-100697" b="-214050"/>
                          </a:stretch>
                        </a:blipFill>
                      </a:tcPr>
                    </a:tc>
                    <a:tc>
                      <a:txBody>
                        <a:bodyPr/>
                        <a:lstStyle/>
                        <a:p>
                          <a:endParaRPr lang="zh-TW"/>
                        </a:p>
                      </a:txBody>
                      <a:tcPr marL="68580" marR="68580" marT="0" marB="0" anchor="ctr">
                        <a:blipFill>
                          <a:blip r:embed="rId3"/>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353279" r="-100697" b="-112295"/>
                          </a:stretch>
                        </a:blipFill>
                      </a:tcPr>
                    </a:tc>
                    <a:tc>
                      <a:txBody>
                        <a:bodyPr/>
                        <a:lstStyle/>
                        <a:p>
                          <a:endParaRPr lang="zh-TW"/>
                        </a:p>
                      </a:txBody>
                      <a:tcPr marL="68580" marR="68580" marT="0" marB="0" anchor="ctr">
                        <a:blipFill>
                          <a:blip r:embed="rId3"/>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906557" r="-100697" b="-124590"/>
                          </a:stretch>
                        </a:blipFill>
                      </a:tcPr>
                    </a:tc>
                    <a:tc>
                      <a:txBody>
                        <a:bodyPr/>
                        <a:lstStyle/>
                        <a:p>
                          <a:endParaRPr lang="zh-TW"/>
                        </a:p>
                      </a:txBody>
                      <a:tcPr marL="68580" marR="68580" marT="0" marB="0" anchor="ctr">
                        <a:blipFill>
                          <a:blip r:embed="rId3"/>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1006557" r="-100697" b="-24590"/>
                          </a:stretch>
                        </a:blipFill>
                      </a:tcPr>
                    </a:tc>
                    <a:tc>
                      <a:txBody>
                        <a:bodyPr/>
                        <a:lstStyle/>
                        <a:p>
                          <a:endParaRPr lang="zh-TW"/>
                        </a:p>
                      </a:txBody>
                      <a:tcPr marL="68580" marR="68580" marT="0" marB="0" anchor="ctr">
                        <a:blipFill>
                          <a:blip r:embed="rId3"/>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
        <p:nvSpPr>
          <p:cNvPr id="9" name="投影片編號版面配置區 8">
            <a:extLst>
              <a:ext uri="{FF2B5EF4-FFF2-40B4-BE49-F238E27FC236}">
                <a16:creationId xmlns:a16="http://schemas.microsoft.com/office/drawing/2014/main" id="{963C5682-D7F0-450F-B9AE-857270E7D8BD}"/>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1108697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29298D-9EEF-61CD-7E64-90261D635C78}"/>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AA36B56-B685-C4AC-C5FB-4FF2D945F191}"/>
                  </a:ext>
                </a:extLst>
              </p:cNvPr>
              <p:cNvSpPr>
                <a:spLocks noGrp="1"/>
              </p:cNvSpPr>
              <p:nvPr>
                <p:ph idx="1"/>
              </p:nvPr>
            </p:nvSpPr>
            <p:spPr>
              <a:xfrm>
                <a:off x="850900" y="1959365"/>
                <a:ext cx="5029200" cy="3867404"/>
              </a:xfrm>
            </p:spPr>
            <p:txBody>
              <a:bodyPr numCol="1"/>
              <a:lstStyle/>
              <a:p>
                <a:r>
                  <a:rPr lang="en-US" altLang="zh-TW" dirty="0"/>
                  <a:t>Without impatience</a:t>
                </a:r>
                <a:r>
                  <a:rPr lang="zh-TW" altLang="en-US" dirty="0"/>
                  <a:t> </a:t>
                </a:r>
                <a:r>
                  <a:rPr lang="en-US" altLang="zh-TW" dirty="0"/>
                  <a:t>(scenarios 1&amp;2) </a:t>
                </a:r>
              </a:p>
              <a:p>
                <a:pPr marL="0" indent="0">
                  <a:buNone/>
                </a:pPr>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en-US"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oMath>
                </a14:m>
                <a:endParaRPr lang="en-US" altLang="zh-TW" dirty="0"/>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en-US" altLang="zh-TW" dirty="0"/>
              </a:p>
            </p:txBody>
          </p:sp>
        </mc:Choice>
        <mc:Fallback xmlns="">
          <p:sp>
            <p:nvSpPr>
              <p:cNvPr id="3" name="內容版面配置區 2">
                <a:extLst>
                  <a:ext uri="{FF2B5EF4-FFF2-40B4-BE49-F238E27FC236}">
                    <a16:creationId xmlns:a16="http://schemas.microsoft.com/office/drawing/2014/main" id="{2AA36B56-B685-C4AC-C5FB-4FF2D945F191}"/>
                  </a:ext>
                </a:extLst>
              </p:cNvPr>
              <p:cNvSpPr>
                <a:spLocks noGrp="1" noRot="1" noChangeAspect="1" noMove="1" noResize="1" noEditPoints="1" noAdjustHandles="1" noChangeArrowheads="1" noChangeShapeType="1" noTextEdit="1"/>
              </p:cNvSpPr>
              <p:nvPr>
                <p:ph idx="1"/>
              </p:nvPr>
            </p:nvSpPr>
            <p:spPr>
              <a:xfrm>
                <a:off x="850900" y="1959365"/>
                <a:ext cx="5029200" cy="3867404"/>
              </a:xfrm>
              <a:blipFill>
                <a:blip r:embed="rId3"/>
                <a:stretch>
                  <a:fillRect l="-169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65E575C-EC7B-3570-296F-292640CF5ED7}"/>
              </a:ext>
            </a:extLst>
          </p:cNvPr>
          <p:cNvSpPr>
            <a:spLocks noGrp="1"/>
          </p:cNvSpPr>
          <p:nvPr>
            <p:ph type="sldNum" sz="quarter" idx="12"/>
          </p:nvPr>
        </p:nvSpPr>
        <p:spPr/>
        <p:txBody>
          <a:bodyPr/>
          <a:lstStyle/>
          <a:p>
            <a:fld id="{69E57DC2-970A-4B3E-BB1C-7A09969E49DF}" type="slidenum">
              <a:rPr lang="en-US" smtClean="0"/>
              <a:t>16</a:t>
            </a:fld>
            <a:endParaRPr lang="en-US" dirty="0"/>
          </a:p>
        </p:txBody>
      </p:sp>
      <mc:AlternateContent xmlns:mc="http://schemas.openxmlformats.org/markup-compatibility/2006" xmlns:a14="http://schemas.microsoft.com/office/drawing/2010/main">
        <mc:Choice Requires="a14">
          <p:sp>
            <p:nvSpPr>
              <p:cNvPr id="5" name="內容版面配置區 2">
                <a:extLst>
                  <a:ext uri="{FF2B5EF4-FFF2-40B4-BE49-F238E27FC236}">
                    <a16:creationId xmlns:a16="http://schemas.microsoft.com/office/drawing/2014/main" id="{1C3715EE-F8CA-61EF-EA30-6F6858D04AE2}"/>
                  </a:ext>
                </a:extLst>
              </p:cNvPr>
              <p:cNvSpPr txBox="1">
                <a:spLocks/>
              </p:cNvSpPr>
              <p:nvPr/>
            </p:nvSpPr>
            <p:spPr>
              <a:xfrm>
                <a:off x="6311902" y="1959365"/>
                <a:ext cx="5029200" cy="3867404"/>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With impatience (scenarios 3&amp;4) </a:t>
                </a:r>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e>
                    </m:d>
                  </m:oMath>
                </a14:m>
                <a:endParaRPr lang="en-US" altLang="zh-TW" i="1"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zh-TW" altLang="en-US" dirty="0"/>
              </a:p>
            </p:txBody>
          </p:sp>
        </mc:Choice>
        <mc:Fallback xmlns="">
          <p:sp>
            <p:nvSpPr>
              <p:cNvPr id="5" name="內容版面配置區 2">
                <a:extLst>
                  <a:ext uri="{FF2B5EF4-FFF2-40B4-BE49-F238E27FC236}">
                    <a16:creationId xmlns:a16="http://schemas.microsoft.com/office/drawing/2014/main" id="{1C3715EE-F8CA-61EF-EA30-6F6858D04AE2}"/>
                  </a:ext>
                </a:extLst>
              </p:cNvPr>
              <p:cNvSpPr txBox="1">
                <a:spLocks noRot="1" noChangeAspect="1" noMove="1" noResize="1" noEditPoints="1" noAdjustHandles="1" noChangeArrowheads="1" noChangeShapeType="1" noTextEdit="1"/>
              </p:cNvSpPr>
              <p:nvPr/>
            </p:nvSpPr>
            <p:spPr>
              <a:xfrm>
                <a:off x="6311902" y="1959365"/>
                <a:ext cx="5029200" cy="3867404"/>
              </a:xfrm>
              <a:prstGeom prst="rect">
                <a:avLst/>
              </a:prstGeom>
              <a:blipFill>
                <a:blip r:embed="rId4"/>
                <a:stretch>
                  <a:fillRect l="-15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2709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735724" y="1959365"/>
                <a:ext cx="10720552" cy="3867404"/>
              </a:xfrm>
            </p:spPr>
            <p:txBody>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scenarios 1</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3</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are described based on a three-dimensional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solidFill>
                          <a:schemeClr val="tx1">
                            <a:lumMod val="75000"/>
                            <a:lumOff val="25000"/>
                          </a:schemeClr>
                        </a:solidFill>
                        <a:latin typeface="Cambria Math" panose="02040503050406030204" pitchFamily="18" charset="0"/>
                      </a:rPr>
                      <m:t>𝒊</m:t>
                    </m:r>
                    <m:r>
                      <a:rPr lang="en-US" altLang="zh-TW" sz="2400" b="1" i="1">
                        <a:solidFill>
                          <a:schemeClr val="tx1">
                            <a:lumMod val="75000"/>
                            <a:lumOff val="25000"/>
                          </a:schemeClr>
                        </a:solidFill>
                        <a:latin typeface="Cambria Math" panose="02040503050406030204" pitchFamily="18" charset="0"/>
                      </a:rPr>
                      <m:t>, </m:t>
                    </m:r>
                    <m:r>
                      <a:rPr lang="en-US" altLang="zh-TW" sz="2400" b="1" i="1">
                        <a:solidFill>
                          <a:schemeClr val="tx1">
                            <a:lumMod val="75000"/>
                            <a:lumOff val="25000"/>
                          </a:schemeClr>
                        </a:solidFill>
                        <a:latin typeface="Cambria Math" panose="02040503050406030204" pitchFamily="18" charset="0"/>
                      </a:rPr>
                      <m:t>𝒙</m:t>
                    </m:r>
                    <m:r>
                      <a:rPr lang="en-US" altLang="zh-TW" sz="2400" b="1" i="1">
                        <a:solidFill>
                          <a:schemeClr val="tx1">
                            <a:lumMod val="75000"/>
                            <a:lumOff val="25000"/>
                          </a:schemeClr>
                        </a:solidFill>
                        <a:latin typeface="Cambria Math" panose="02040503050406030204" pitchFamily="18" charset="0"/>
                      </a:rPr>
                      <m:t>, </m:t>
                    </m:r>
                    <m:r>
                      <a:rPr lang="en-US" altLang="zh-TW" sz="2400" b="1" i="1" smtClean="0">
                        <a:solidFill>
                          <a:schemeClr val="tx1">
                            <a:lumMod val="75000"/>
                            <a:lumOff val="25000"/>
                          </a:schemeClr>
                        </a:solidFill>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number of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number of customers in the block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channel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channel</a:t>
                </a:r>
                <a:r>
                  <a:rPr lang="en-US" altLang="zh-TW" sz="2000" dirty="0">
                    <a:solidFill>
                      <a:schemeClr val="tx1">
                        <a:lumMod val="75000"/>
                        <a:lumOff val="25000"/>
                      </a:schemeClr>
                    </a:solidFill>
                  </a:rPr>
                  <a:t>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channel ON</a:t>
                </a:r>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735724" y="1959365"/>
                <a:ext cx="10720552" cy="3867404"/>
              </a:xfrm>
              <a:blipFill>
                <a:blip r:embed="rId3"/>
                <a:stretch>
                  <a:fillRect l="-796" r="-113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1888054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lnSpcReduction="1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1 and </a:t>
                </a:r>
                <a:r>
                  <a:rPr lang="en-US" altLang="zh-TW" dirty="0">
                    <a:solidFill>
                      <a:schemeClr val="tx1">
                        <a:lumMod val="75000"/>
                        <a:lumOff val="25000"/>
                      </a:schemeClr>
                    </a:solidFill>
                  </a:rPr>
                  <a:t>scenario 3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新細明體" panose="02020500000000000000" pitchFamily="18" charset="-120"/>
                          <a:cs typeface="Times New Roman" panose="02020603050405020304" pitchFamily="18" charset="0"/>
                        </a:rPr>
                        <m:t>𝑆</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rPr>
                          </m:ctrlPr>
                        </m:dPr>
                        <m:e>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e>
                          </m:d>
                        </m:e>
                        <m:e>
                          <m:d>
                            <m:dPr>
                              <m:begChr m:val="{"/>
                              <m:endChr m:val=""/>
                              <m:ctrlPr>
                                <a:rPr lang="zh-TW" altLang="zh-TW" i="1">
                                  <a:effectLst/>
                                  <a:latin typeface="Cambria Math" panose="02040503050406030204" pitchFamily="18" charset="0"/>
                                  <a:ea typeface="Cambria Math" panose="02040503050406030204" pitchFamily="18" charset="0"/>
                                </a:rPr>
                              </m:ctrlPr>
                            </m:dPr>
                            <m:e>
                              <m:eqArr>
                                <m:eqArrPr>
                                  <m:ctrlPr>
                                    <a:rPr lang="zh-TW" altLang="zh-TW" i="1">
                                      <a:effectLst/>
                                      <a:latin typeface="Cambria Math" panose="02040503050406030204" pitchFamily="18" charset="0"/>
                                      <a:ea typeface="Cambria Math" panose="02040503050406030204" pitchFamily="18" charset="0"/>
                                    </a:rPr>
                                  </m:ctrlPr>
                                </m:eqArrPr>
                                <m:e>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1&lt;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𝑆</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solidFill>
                      <a:schemeClr val="tx1">
                        <a:lumMod val="75000"/>
                        <a:lumOff val="25000"/>
                      </a:schemeClr>
                    </a:solidFill>
                  </a:rPr>
                  <a:t>The feasible states can be categorized into 16 distinct cases</a:t>
                </a:r>
              </a:p>
            </p:txBody>
          </p:sp>
        </mc:Choice>
        <mc:Fallback xmlns="">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814" t="-1509" b="-28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4202308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379494"/>
            <a:ext cx="11058071" cy="1188720"/>
          </a:xfrm>
        </p:spPr>
        <p:txBody>
          <a:bodyPr/>
          <a:lstStyle/>
          <a:p>
            <a:r>
              <a:rPr lang="en-US" altLang="zh-TW" dirty="0"/>
              <a:t>Analytical Model – State Balance Equations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65C073B-5608-4084-8A69-CD3A4E346CE1}"/>
                  </a:ext>
                </a:extLst>
              </p:cNvPr>
              <p:cNvSpPr>
                <a:spLocks noGrp="1"/>
              </p:cNvSpPr>
              <p:nvPr>
                <p:ph idx="1"/>
              </p:nvPr>
            </p:nvSpPr>
            <p:spPr>
              <a:xfrm>
                <a:off x="6181092" y="1959365"/>
                <a:ext cx="5727878" cy="3867404"/>
              </a:xfrm>
            </p:spPr>
            <p:txBody>
              <a:bodyPr/>
              <a:lstStyle/>
              <a:p>
                <a:r>
                  <a:rPr lang="en-US" altLang="zh-TW" dirty="0"/>
                  <a:t>For scenario 3</a:t>
                </a:r>
              </a:p>
              <a:p>
                <a:pPr marL="0" indent="0">
                  <a:buNone/>
                </a:pPr>
                <a:r>
                  <a:rPr lang="en-US" altLang="zh-TW" dirty="0"/>
                  <a:t>   case12: </a:t>
                </a:r>
                <a14:m>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rPr>
                      <m:t>𝑖</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𝑁</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𝑏</m:t>
                    </m:r>
                    <m:r>
                      <a:rPr lang="en-US" altLang="zh-TW" sz="2000" i="1" smtClean="0">
                        <a:effectLst/>
                        <a:latin typeface="Cambria Math" panose="02040503050406030204" pitchFamily="18" charset="0"/>
                        <a:ea typeface="新細明體" panose="02020500000000000000" pitchFamily="18" charset="-120"/>
                      </a:rPr>
                      <m:t>, </m:t>
                    </m:r>
                    <m:r>
                      <a:rPr lang="en-US" altLang="zh-TW" sz="2000" i="1" smtClean="0">
                        <a:effectLst/>
                        <a:latin typeface="Cambria Math" panose="02040503050406030204" pitchFamily="18" charset="0"/>
                        <a:ea typeface="新細明體" panose="02020500000000000000" pitchFamily="18" charset="-120"/>
                      </a:rPr>
                      <m:t>𝑥</m:t>
                    </m:r>
                    <m:r>
                      <a:rPr lang="en-US" altLang="zh-TW" sz="2000" i="1" smtClean="0">
                        <a:effectLst/>
                        <a:latin typeface="Cambria Math" panose="02040503050406030204" pitchFamily="18" charset="0"/>
                        <a:ea typeface="新細明體" panose="02020500000000000000" pitchFamily="18" charset="-120"/>
                      </a:rPr>
                      <m:t>=0, </m:t>
                    </m:r>
                    <m:r>
                      <a:rPr lang="en-US" altLang="zh-TW" sz="2000" i="1" smtClean="0">
                        <a:effectLst/>
                        <a:latin typeface="Cambria Math" panose="02040503050406030204" pitchFamily="18" charset="0"/>
                        <a:ea typeface="新細明體" panose="02020500000000000000" pitchFamily="18" charset="-120"/>
                      </a:rPr>
                      <m:t>𝑘</m:t>
                    </m:r>
                    <m:r>
                      <a:rPr lang="en-US" altLang="zh-TW" sz="2000" i="1" smtClean="0">
                        <a:effectLst/>
                        <a:latin typeface="Cambria Math" panose="02040503050406030204" pitchFamily="18" charset="0"/>
                        <a:ea typeface="新細明體" panose="02020500000000000000" pitchFamily="18" charset="-120"/>
                      </a:rPr>
                      <m:t>=1</m:t>
                    </m:r>
                  </m:oMath>
                </a14:m>
                <a:endParaRPr lang="en-US" altLang="zh-TW" sz="2000" dirty="0"/>
              </a:p>
              <a:p>
                <a:endParaRPr lang="en-US" altLang="zh-TW"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𝛼</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e>
                      </m:d>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𝛽</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,0,0</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nary>
                        <m:naryPr>
                          <m:chr m:val="∑"/>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up>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sup>
                        <m:e>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2</m:t>
                              </m:r>
                            </m:sub>
                          </m:sSub>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e>
                      </m:nary>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65C073B-5608-4084-8A69-CD3A4E346CE1}"/>
                  </a:ext>
                </a:extLst>
              </p:cNvPr>
              <p:cNvSpPr>
                <a:spLocks noGrp="1" noRot="1" noChangeAspect="1" noMove="1" noResize="1" noEditPoints="1" noAdjustHandles="1" noChangeArrowheads="1" noChangeShapeType="1" noTextEdit="1"/>
              </p:cNvSpPr>
              <p:nvPr>
                <p:ph idx="1"/>
              </p:nvPr>
            </p:nvSpPr>
            <p:spPr>
              <a:xfrm>
                <a:off x="6181092" y="1959365"/>
                <a:ext cx="5727878" cy="3867404"/>
              </a:xfrm>
              <a:blipFill>
                <a:blip r:embed="rId3"/>
                <a:stretch>
                  <a:fillRect l="-148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19</a:t>
            </a:fld>
            <a:endParaRPr lang="en-US" dirty="0"/>
          </a:p>
        </p:txBody>
      </p:sp>
      <p:pic>
        <p:nvPicPr>
          <p:cNvPr id="1026" name="Picture 2">
            <a:extLst>
              <a:ext uri="{FF2B5EF4-FFF2-40B4-BE49-F238E27FC236}">
                <a16:creationId xmlns:a16="http://schemas.microsoft.com/office/drawing/2014/main" id="{BED1FABB-DB93-4860-8BE4-E7EE6536CD17}"/>
              </a:ext>
            </a:extLst>
          </p:cNvPr>
          <p:cNvPicPr>
            <a:picLocks noChangeAspect="1" noChangeArrowheads="1"/>
          </p:cNvPicPr>
          <p:nvPr/>
        </p:nvPicPr>
        <p:blipFill>
          <a:blip r:embed="rId4"/>
          <a:srcRect/>
          <a:stretch/>
        </p:blipFill>
        <p:spPr bwMode="auto">
          <a:xfrm>
            <a:off x="850899" y="1978542"/>
            <a:ext cx="4391025"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49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2476028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850900" y="1568214"/>
                <a:ext cx="10490200" cy="4649706"/>
              </a:xfrm>
            </p:spPr>
            <p:txBody>
              <a:bodyPr>
                <a:normAutofit/>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scenarios 2</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are described based on a </a:t>
                </a:r>
                <a:r>
                  <a:rPr lang="en-US" altLang="zh-TW" dirty="0">
                    <a:solidFill>
                      <a:schemeClr val="tx1">
                        <a:lumMod val="75000"/>
                        <a:lumOff val="25000"/>
                      </a:schemeClr>
                    </a:solidFill>
                  </a:rPr>
                  <a:t>five</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smtClean="0">
                        <a:latin typeface="Cambria Math" panose="02040503050406030204" pitchFamily="18" charset="0"/>
                      </a:rPr>
                      <m:t>𝒋</m:t>
                    </m:r>
                    <m:r>
                      <a:rPr lang="en-US" altLang="zh-TW" sz="2400" b="1" i="1" smtClean="0">
                        <a:latin typeface="Cambria Math" panose="02040503050406030204" pitchFamily="18" charset="0"/>
                      </a:rPr>
                      <m:t>,</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𝒚</m:t>
                    </m:r>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HP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𝑗</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dirty="0"/>
                  <a:t>the number of LP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i="1">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rPr>
                  <a:t>: </a:t>
                </a:r>
                <a:r>
                  <a:rPr lang="en-US" altLang="zh-TW" dirty="0"/>
                  <a:t>the number of HP customers in the block queue</a:t>
                </a:r>
              </a:p>
              <a:p>
                <a:pPr marL="228600" lvl="1" indent="0">
                  <a:buNone/>
                </a:pPr>
                <a:r>
                  <a:rPr lang="en-US" altLang="zh-TW" dirty="0">
                    <a:solidFill>
                      <a:schemeClr val="tx1">
                        <a:lumMod val="75000"/>
                        <a:lumOff val="25000"/>
                      </a:schemeClr>
                    </a:solidFill>
                  </a:rPr>
                  <a:t>(4) </a:t>
                </a:r>
                <a14:m>
                  <m:oMath xmlns:m="http://schemas.openxmlformats.org/officeDocument/2006/math">
                    <m:r>
                      <a:rPr lang="en-US" altLang="zh-TW" i="1" dirty="0" smtClean="0">
                        <a:solidFill>
                          <a:schemeClr val="tx1">
                            <a:lumMod val="75000"/>
                            <a:lumOff val="25000"/>
                          </a:schemeClr>
                        </a:solidFill>
                        <a:latin typeface="Cambria Math" panose="02040503050406030204" pitchFamily="18" charset="0"/>
                      </a:rPr>
                      <m:t>𝑦</m:t>
                    </m:r>
                  </m:oMath>
                </a14:m>
                <a:r>
                  <a:rPr lang="en-US" altLang="zh-TW" dirty="0">
                    <a:solidFill>
                      <a:schemeClr val="tx1">
                        <a:lumMod val="75000"/>
                        <a:lumOff val="25000"/>
                      </a:schemeClr>
                    </a:solidFill>
                  </a:rPr>
                  <a:t>: </a:t>
                </a:r>
                <a:r>
                  <a:rPr lang="en-US" altLang="zh-TW" dirty="0"/>
                  <a:t>the number of LP customers in the block queue</a:t>
                </a:r>
                <a:endParaRPr lang="en-US" altLang="zh-TW" dirty="0">
                  <a:solidFill>
                    <a:schemeClr val="tx1">
                      <a:lumMod val="75000"/>
                      <a:lumOff val="25000"/>
                    </a:schemeClr>
                  </a:solidFill>
                </a:endParaRPr>
              </a:p>
              <a:p>
                <a:pPr marL="228600" lvl="1" indent="0">
                  <a:buNone/>
                </a:pPr>
                <a:r>
                  <a:rPr lang="en-US" altLang="zh-TW" dirty="0">
                    <a:solidFill>
                      <a:schemeClr val="tx1">
                        <a:lumMod val="75000"/>
                        <a:lumOff val="25000"/>
                      </a:schemeClr>
                    </a:solidFill>
                  </a:rPr>
                  <a:t>(5)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channel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syste</a:t>
                </a:r>
                <a:r>
                  <a:rPr lang="en-US" altLang="zh-TW" sz="2000" dirty="0">
                    <a:solidFill>
                      <a:schemeClr val="tx1">
                        <a:lumMod val="75000"/>
                        <a:lumOff val="25000"/>
                      </a:schemeClr>
                    </a:solidFill>
                  </a:rPr>
                  <a:t>m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system ON</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zh-TW" altLang="en-US" dirty="0"/>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850900" y="1568214"/>
                <a:ext cx="10490200" cy="4649706"/>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3778932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fontScale="92500" lnSpcReduction="2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2 and </a:t>
                </a:r>
                <a:r>
                  <a:rPr lang="en-US" altLang="zh-TW" dirty="0">
                    <a:solidFill>
                      <a:schemeClr val="tx1">
                        <a:lumMod val="75000"/>
                        <a:lumOff val="25000"/>
                      </a:schemeClr>
                    </a:solidFill>
                  </a:rPr>
                  <a:t>scenario 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𝑆</m:t>
                      </m:r>
                      <m:r>
                        <a:rPr lang="en-US" altLang="zh-TW">
                          <a:latin typeface="Cambria Math" panose="02040503050406030204" pitchFamily="18" charset="0"/>
                        </a:rPr>
                        <m:t>=</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𝑦</m:t>
                              </m:r>
                              <m:r>
                                <a:rPr lang="en-US" altLang="zh-TW">
                                  <a:latin typeface="Cambria Math" panose="02040503050406030204" pitchFamily="18" charset="0"/>
                                </a:rPr>
                                <m:t>, </m:t>
                              </m:r>
                              <m:r>
                                <a:rPr lang="en-US" altLang="zh-TW" i="1">
                                  <a:latin typeface="Cambria Math" panose="02040503050406030204" pitchFamily="18" charset="0"/>
                                </a:rPr>
                                <m:t>𝑘</m:t>
                              </m:r>
                            </m:e>
                          </m:d>
                        </m:e>
                        <m:e>
                          <m:d>
                            <m:dPr>
                              <m:begChr m:val="{"/>
                              <m:endChr m:val=""/>
                              <m:ctrlPr>
                                <a:rPr lang="zh-TW" altLang="zh-TW" i="1">
                                  <a:latin typeface="Cambria Math" panose="02040503050406030204" pitchFamily="18" charset="0"/>
                                </a:rPr>
                              </m:ctrlPr>
                            </m:dPr>
                            <m:e>
                              <m:eqArr>
                                <m:eqArrPr>
                                  <m:ctrlPr>
                                    <a:rPr lang="zh-TW" altLang="zh-TW" i="1">
                                      <a:latin typeface="Cambria Math" panose="02040503050406030204" pitchFamily="18" charset="0"/>
                                    </a:rPr>
                                  </m:ctrlPr>
                                </m:eqArrPr>
                                <m:e>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a:latin typeface="Cambria Math" panose="02040503050406030204" pitchFamily="18" charset="0"/>
                                    </a:rPr>
                                    <m:t>, 0≤</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
                                  <m:r>
                                    <a:rPr lang="en-US" altLang="zh-TW" i="1">
                                      <a:latin typeface="Cambria Math" panose="02040503050406030204" pitchFamily="18" charset="0"/>
                                    </a:rPr>
                                    <m:t>𝑖𝑓</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=0 </m:t>
                                  </m:r>
                                  <m:r>
                                    <a:rPr lang="en-US" altLang="zh-TW" i="1">
                                      <a:latin typeface="Cambria Math" panose="02040503050406030204" pitchFamily="18" charset="0"/>
                                    </a:rPr>
                                    <m:t>𝑎𝑛𝑑</m:t>
                                  </m:r>
                                  <m:r>
                                    <a:rPr lang="en-US" altLang="zh-TW">
                                      <a:latin typeface="Cambria Math" panose="02040503050406030204" pitchFamily="18" charset="0"/>
                                    </a:rPr>
                                    <m:t> </m:t>
                                  </m:r>
                                  <m:r>
                                    <a:rPr lang="en-US" altLang="zh-TW" i="1">
                                      <a:latin typeface="Cambria Math" panose="02040503050406030204" pitchFamily="18" charset="0"/>
                                    </a:rPr>
                                    <m:t>𝑦</m:t>
                                  </m:r>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e>
                                <m:e>
                                  <m:r>
                                    <a:rPr lang="en-US" altLang="zh-TW" i="1">
                                      <a:latin typeface="Cambria Math" panose="02040503050406030204" pitchFamily="18" charset="0"/>
                                    </a:rPr>
                                    <m:t>𝑖𝑓</m:t>
                                  </m:r>
                                  <m:r>
                                    <a:rPr lang="en-US" altLang="zh-TW">
                                      <a:latin typeface="Cambria Math" panose="02040503050406030204" pitchFamily="18" charset="0"/>
                                    </a:rPr>
                                    <m:t> 0&lt;</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 </m:t>
                                  </m:r>
                                  <m:r>
                                    <a:rPr lang="en-US" altLang="zh-TW" i="1">
                                      <a:latin typeface="Cambria Math" panose="02040503050406030204" pitchFamily="18" charset="0"/>
                                    </a:rPr>
                                    <m:t>𝑜𝑟</m:t>
                                  </m:r>
                                  <m:r>
                                    <a:rPr lang="en-US" altLang="zh-TW">
                                      <a:latin typeface="Cambria Math" panose="02040503050406030204" pitchFamily="18" charset="0"/>
                                    </a:rPr>
                                    <m:t> 0&lt;</m:t>
                                  </m:r>
                                  <m:r>
                                    <a:rPr lang="en-US" altLang="zh-TW" i="1">
                                      <a:latin typeface="Cambria Math" panose="02040503050406030204" pitchFamily="18" charset="0"/>
                                    </a:rPr>
                                    <m:t>𝑦</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a:latin typeface="Cambria Math" panose="02040503050406030204" pitchFamily="18" charset="0"/>
                            </a:rPr>
                          </m:ctrlPr>
                        </m:dPr>
                        <m:e>
                          <m:r>
                            <a:rPr lang="en-US" altLang="zh-TW" i="1">
                              <a:latin typeface="Cambria Math" panose="02040503050406030204" pitchFamily="18" charset="0"/>
                            </a:rPr>
                            <m:t>𝑆</m:t>
                          </m:r>
                        </m:e>
                      </m:d>
                      <m:r>
                        <a:rPr lang="en-US" altLang="zh-TW">
                          <a:latin typeface="Cambria Math" panose="02040503050406030204" pitchFamily="18" charset="0"/>
                        </a:rPr>
                        <m:t>=2</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r>
                            <a:rPr lang="en-US" altLang="zh-TW" i="1">
                              <a:latin typeface="Cambria Math" panose="02040503050406030204" pitchFamily="18" charset="0"/>
                            </a:rPr>
                            <m:t>−</m:t>
                          </m:r>
                          <m:f>
                            <m:fPr>
                              <m:ctrlPr>
                                <a:rPr lang="zh-TW" altLang="zh-TW" i="1">
                                  <a:latin typeface="Cambria Math" panose="02040503050406030204" pitchFamily="18" charset="0"/>
                                </a:rPr>
                              </m:ctrlPr>
                            </m:fPr>
                            <m:num>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num>
                            <m:den>
                              <m:r>
                                <a:rPr lang="en-US" altLang="zh-TW">
                                  <a:latin typeface="Cambria Math" panose="02040503050406030204" pitchFamily="18" charset="0"/>
                                </a:rPr>
                                <m:t>2</m:t>
                              </m:r>
                            </m:den>
                          </m:f>
                        </m:e>
                      </m:d>
                      <m:r>
                        <a:rPr lang="en-US" altLang="zh-TW">
                          <a:latin typeface="Cambria Math" panose="02040503050406030204" pitchFamily="18" charset="0"/>
                        </a:rPr>
                        <m:t>+</m:t>
                      </m:r>
                      <m:f>
                        <m:fPr>
                          <m:ctrlPr>
                            <a:rPr lang="zh-TW" altLang="zh-TW" i="1">
                              <a:latin typeface="Cambria Math" panose="02040503050406030204" pitchFamily="18" charset="0"/>
                            </a:rPr>
                          </m:ctrlPr>
                        </m:fPr>
                        <m:num>
                          <m:r>
                            <a:rPr lang="en-US" altLang="zh-TW">
                              <a:latin typeface="Cambria Math" panose="02040503050406030204" pitchFamily="18" charset="0"/>
                            </a:rPr>
                            <m:t>2</m:t>
                          </m:r>
                          <m:r>
                            <a:rPr lang="en-US" altLang="zh-TW" i="1">
                              <a:latin typeface="Cambria Math" panose="02040503050406030204" pitchFamily="18" charset="0"/>
                            </a:rPr>
                            <m:t>𝑏</m:t>
                          </m:r>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+2</m:t>
                              </m:r>
                            </m:e>
                          </m:d>
                        </m:num>
                        <m:den>
                          <m:r>
                            <a:rPr lang="en-US" altLang="zh-TW">
                              <a:latin typeface="Cambria Math" panose="02040503050406030204" pitchFamily="18" charset="0"/>
                            </a:rPr>
                            <m:t>2</m:t>
                          </m:r>
                        </m:den>
                      </m:f>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ea typeface="新細明體" panose="02020500000000000000" pitchFamily="18" charset="-120"/>
                  </a:rPr>
                  <a:t>T</a:t>
                </a:r>
                <a:r>
                  <a:rPr lang="en-US" altLang="zh-TW" dirty="0">
                    <a:effectLst/>
                    <a:latin typeface="Times New Roman" panose="02020603050405020304" pitchFamily="18" charset="0"/>
                    <a:ea typeface="新細明體" panose="02020500000000000000" pitchFamily="18" charset="-120"/>
                  </a:rPr>
                  <a:t>he feasible states can be categorized into 99 distinct cases</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698" t="-1783" b="-2332"/>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21</a:t>
            </a:fld>
            <a:endParaRPr lang="en-US" dirty="0"/>
          </a:p>
        </p:txBody>
      </p:sp>
    </p:spTree>
    <p:extLst>
      <p:ext uri="{BB962C8B-B14F-4D97-AF65-F5344CB8AC3E}">
        <p14:creationId xmlns:p14="http://schemas.microsoft.com/office/powerpoint/2010/main" val="2600864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261928"/>
            <a:ext cx="11058071" cy="1188720"/>
          </a:xfrm>
        </p:spPr>
        <p:txBody>
          <a:bodyPr/>
          <a:lstStyle/>
          <a:p>
            <a:r>
              <a:rPr lang="en-US" altLang="zh-TW" dirty="0"/>
              <a:t>Analytical Model – State Balance Equations</a:t>
            </a:r>
            <a:endParaRPr lang="zh-TW" altLang="en-US" dirty="0"/>
          </a:p>
        </p:txBody>
      </p:sp>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22</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3"/>
          <a:srcRect/>
          <a:stretch/>
        </p:blipFill>
        <p:spPr bwMode="auto">
          <a:xfrm>
            <a:off x="1089660" y="1896275"/>
            <a:ext cx="4682490" cy="4123524"/>
          </a:xfrm>
          <a:prstGeom prst="rect">
            <a:avLst/>
          </a:prstGeom>
          <a:noFill/>
          <a:ln>
            <a:noFill/>
          </a:ln>
        </p:spPr>
      </p:pic>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id="{BE79A6A3-7059-4F36-B85B-995A7FD00DAE}"/>
                  </a:ext>
                </a:extLst>
              </p:cNvPr>
              <p:cNvSpPr txBox="1">
                <a:spLocks/>
              </p:cNvSpPr>
              <p:nvPr/>
            </p:nvSpPr>
            <p:spPr>
              <a:xfrm>
                <a:off x="6181092" y="1959364"/>
                <a:ext cx="5727878" cy="4060435"/>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For scenario 4</a:t>
                </a:r>
              </a:p>
              <a:p>
                <a:pPr marL="0" indent="0">
                  <a:buNone/>
                </a:pPr>
                <a:r>
                  <a:rPr lang="en-US" altLang="zh-TW" dirty="0"/>
                  <a:t>   case 45:</a:t>
                </a:r>
              </a:p>
              <a:p>
                <a:pPr marL="0" indent="0">
                  <a:buNone/>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,1≤</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𝑁</m:t>
                      </m:r>
                      <m:r>
                        <a:rPr lang="en-US" altLang="zh-TW" sz="2000" i="1" smtClean="0">
                          <a:latin typeface="Cambria Math" panose="02040503050406030204" pitchFamily="18" charset="0"/>
                        </a:rPr>
                        <m:t>−2</m:t>
                      </m:r>
                      <m:r>
                        <a:rPr lang="en-US" altLang="zh-TW" sz="2000" i="1" smtClean="0">
                          <a:latin typeface="Cambria Math" panose="02040503050406030204" pitchFamily="18" charset="0"/>
                        </a:rPr>
                        <m:t>𝑏</m:t>
                      </m:r>
                      <m:r>
                        <a:rPr lang="en-US" altLang="zh-TW" sz="2000" b="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r>
                        <a:rPr lang="en-US" altLang="zh-TW" sz="2000" i="1" smtClean="0">
                          <a:latin typeface="Cambria Math" panose="02040503050406030204" pitchFamily="18" charset="0"/>
                        </a:rPr>
                        <m:t>=1</m:t>
                      </m:r>
                    </m:oMath>
                  </m:oMathPara>
                </a14:m>
                <a:endParaRPr lang="en-US" altLang="zh-TW" sz="2000" dirty="0"/>
              </a:p>
              <a:p>
                <a:pPr marL="0" indent="0">
                  <a:buNone/>
                </a:pPr>
                <a:endParaRPr lang="en-US" altLang="zh-TW" sz="2000" dirty="0"/>
              </a:p>
              <a:p>
                <a:pPr marL="0" indent="0">
                  <a:spcBef>
                    <a:spcPts val="1200"/>
                  </a:spcBef>
                  <a:spcAft>
                    <a:spcPts val="1200"/>
                  </a:spcAft>
                  <a:buNone/>
                </a:pPr>
                <a14:m>
                  <m:oMathPara xmlns:m="http://schemas.openxmlformats.org/officeDocument/2006/math">
                    <m:oMathParaPr>
                      <m:jc m:val="center"/>
                    </m:oMathParaPr>
                    <m:oMath xmlns:m="http://schemas.openxmlformats.org/officeDocument/2006/math">
                      <m:d>
                        <m:dPr>
                          <m:ctrlPr>
                            <a:rPr lang="zh-TW" altLang="zh-TW" sz="2000" i="1">
                              <a:latin typeface="Cambria Math" panose="02040503050406030204" pitchFamily="18" charset="0"/>
                            </a:rPr>
                          </m:ctrlPr>
                        </m:dPr>
                        <m:e>
                          <m:r>
                            <a:rPr lang="en-US" altLang="zh-TW" sz="2000" i="1">
                              <a:latin typeface="Cambria Math" panose="02040503050406030204" pitchFamily="18" charset="0"/>
                            </a:rPr>
                            <m:t>𝛼</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1</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r>
                        <a:rPr lang="en-US" altLang="zh-TW" sz="2000" i="1">
                          <a:latin typeface="Cambria Math" panose="02040503050406030204" pitchFamily="18" charset="0"/>
                        </a:rPr>
                        <m:t>𝛽</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,0,0,0</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,0,1</m:t>
                              </m:r>
                            </m:sub>
                          </m:sSub>
                        </m:e>
                      </m:nary>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𝑡</m:t>
                              </m:r>
                              <m:r>
                                <a:rPr lang="en-US" altLang="zh-TW" sz="2000" i="1">
                                  <a:latin typeface="Cambria Math" panose="02040503050406030204" pitchFamily="18" charset="0"/>
                                </a:rPr>
                                <m:t>,1</m:t>
                              </m:r>
                            </m:sub>
                          </m:sSub>
                        </m:e>
                      </m:nary>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𝑏</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𝑗</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oMath>
                  </m:oMathPara>
                </a14:m>
                <a:endParaRPr lang="zh-TW" altLang="zh-TW" sz="2000" dirty="0"/>
              </a:p>
            </p:txBody>
          </p:sp>
        </mc:Choice>
        <mc:Fallback xmlns="">
          <p:sp>
            <p:nvSpPr>
              <p:cNvPr id="8" name="內容版面配置區 2">
                <a:extLst>
                  <a:ext uri="{FF2B5EF4-FFF2-40B4-BE49-F238E27FC236}">
                    <a16:creationId xmlns:a16="http://schemas.microsoft.com/office/drawing/2014/main" id="{BE79A6A3-7059-4F36-B85B-995A7FD00DAE}"/>
                  </a:ext>
                </a:extLst>
              </p:cNvPr>
              <p:cNvSpPr txBox="1">
                <a:spLocks noRot="1" noChangeAspect="1" noMove="1" noResize="1" noEditPoints="1" noAdjustHandles="1" noChangeArrowheads="1" noChangeShapeType="1" noTextEdit="1"/>
              </p:cNvSpPr>
              <p:nvPr/>
            </p:nvSpPr>
            <p:spPr>
              <a:xfrm>
                <a:off x="6181092" y="1959364"/>
                <a:ext cx="5727878" cy="4060435"/>
              </a:xfrm>
              <a:prstGeom prst="rect">
                <a:avLst/>
              </a:prstGeom>
              <a:blipFill>
                <a:blip r:embed="rId4"/>
                <a:stretch>
                  <a:fillRect l="-148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4985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41B35-B53B-4A59-81CD-CDE2E2FD6658}"/>
              </a:ext>
            </a:extLst>
          </p:cNvPr>
          <p:cNvSpPr>
            <a:spLocks noGrp="1"/>
          </p:cNvSpPr>
          <p:nvPr>
            <p:ph type="title"/>
          </p:nvPr>
        </p:nvSpPr>
        <p:spPr>
          <a:xfrm>
            <a:off x="850900" y="379494"/>
            <a:ext cx="10273782" cy="1188720"/>
          </a:xfrm>
        </p:spPr>
        <p:txBody>
          <a:bodyPr/>
          <a:lstStyle/>
          <a:p>
            <a:r>
              <a:rPr lang="en-US" altLang="zh-TW" dirty="0"/>
              <a:t>Analytical Model – Iterative Algorithm</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4AA5A4A-10AE-49BB-BD58-74DCD008506C}"/>
                  </a:ext>
                </a:extLst>
              </p:cNvPr>
              <p:cNvSpPr>
                <a:spLocks noGrp="1"/>
              </p:cNvSpPr>
              <p:nvPr>
                <p:ph idx="1"/>
              </p:nvPr>
            </p:nvSpPr>
            <p:spPr>
              <a:xfrm>
                <a:off x="642257" y="1964502"/>
                <a:ext cx="10907486" cy="4136636"/>
              </a:xfrm>
            </p:spPr>
            <p:txBody>
              <a:bodyPr>
                <a:normAutofit/>
              </a:bodyPr>
              <a:lstStyle/>
              <a:p>
                <a:pPr marL="457200" indent="-457200">
                  <a:spcBef>
                    <a:spcPts val="1200"/>
                  </a:spcBef>
                  <a:spcAft>
                    <a:spcPts val="1200"/>
                  </a:spcAft>
                  <a:buFont typeface="+mj-lt"/>
                  <a:buAutoNum type="arabicPeriod"/>
                </a:pPr>
                <a:r>
                  <a:rPr lang="en-US" altLang="zh-TW" sz="2200" dirty="0"/>
                  <a:t>Initialize </a:t>
                </a:r>
                <a14:m>
                  <m:oMath xmlns:m="http://schemas.openxmlformats.org/officeDocument/2006/math">
                    <m:r>
                      <a:rPr lang="en-US" altLang="zh-TW" sz="2200" i="1">
                        <a:latin typeface="Cambria Math" panose="02040503050406030204" pitchFamily="18" charset="0"/>
                      </a:rPr>
                      <m:t>𝜋</m:t>
                    </m:r>
                    <m:sSup>
                      <m:sSupPr>
                        <m:ctrlPr>
                          <a:rPr lang="zh-TW" altLang="zh-TW" sz="2200" i="1">
                            <a:latin typeface="Cambria Math" panose="02040503050406030204" pitchFamily="18" charset="0"/>
                          </a:rPr>
                        </m:ctrlPr>
                      </m:sSupPr>
                      <m:e>
                        <m:d>
                          <m:dPr>
                            <m:ctrlPr>
                              <a:rPr lang="zh-TW" altLang="zh-TW" sz="2200" i="1">
                                <a:latin typeface="Cambria Math" panose="02040503050406030204" pitchFamily="18" charset="0"/>
                              </a:rPr>
                            </m:ctrlPr>
                          </m:dPr>
                          <m:e>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e>
                        </m:d>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f>
                      <m:fPr>
                        <m:ctrlPr>
                          <a:rPr lang="zh-TW" altLang="zh-TW" sz="2200" i="1">
                            <a:latin typeface="Cambria Math" panose="02040503050406030204" pitchFamily="18" charset="0"/>
                          </a:rPr>
                        </m:ctrlPr>
                      </m:fPr>
                      <m:num>
                        <m:r>
                          <a:rPr lang="en-US" altLang="zh-TW" sz="2200" i="1">
                            <a:latin typeface="Cambria Math" panose="02040503050406030204" pitchFamily="18" charset="0"/>
                          </a:rPr>
                          <m:t>1</m:t>
                        </m:r>
                      </m:num>
                      <m:den>
                        <m:d>
                          <m:dPr>
                            <m:begChr m:val="|"/>
                            <m:endChr m:val="|"/>
                            <m:ctrlPr>
                              <a:rPr lang="zh-TW" altLang="zh-TW" sz="2200" i="1">
                                <a:latin typeface="Cambria Math" panose="02040503050406030204" pitchFamily="18" charset="0"/>
                              </a:rPr>
                            </m:ctrlPr>
                          </m:dPr>
                          <m:e>
                            <m:r>
                              <a:rPr lang="en-US" altLang="zh-TW" sz="2200" i="1">
                                <a:latin typeface="Cambria Math" panose="02040503050406030204" pitchFamily="18" charset="0"/>
                              </a:rPr>
                              <m:t>𝑠</m:t>
                            </m:r>
                          </m:e>
                        </m:d>
                      </m:den>
                    </m:f>
                  </m:oMath>
                </a14:m>
                <a:r>
                  <a:rPr lang="en-US" altLang="zh-TW" sz="2200" dirty="0"/>
                  <a:t> for all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oMath>
                </a14:m>
                <a:r>
                  <a:rPr lang="en-US" altLang="zh-TW" sz="2200" dirty="0"/>
                  <a:t>, where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𝑆</m:t>
                    </m:r>
                    <m:r>
                      <a:rPr lang="en-US" altLang="zh-TW" sz="2200" i="1">
                        <a:latin typeface="Cambria Math" panose="02040503050406030204" pitchFamily="18" charset="0"/>
                      </a:rPr>
                      <m:t>|</m:t>
                    </m:r>
                  </m:oMath>
                </a14:m>
                <a:r>
                  <a:rPr lang="en-US" altLang="zh-TW" sz="2200" dirty="0"/>
                  <a:t> is the total number of feasible states.</a:t>
                </a:r>
                <a:endParaRPr lang="zh-TW" altLang="zh-TW" sz="2200" dirty="0"/>
              </a:p>
              <a:p>
                <a:pPr marL="457200" indent="-457200">
                  <a:spcBef>
                    <a:spcPts val="1200"/>
                  </a:spcBef>
                  <a:spcAft>
                    <a:spcPts val="1200"/>
                  </a:spcAft>
                  <a:buFont typeface="+mj-lt"/>
                  <a:buAutoNum type="arabicPeriod"/>
                </a:pPr>
                <a:r>
                  <a:rPr lang="en-US" altLang="zh-TW" sz="2200" dirty="0"/>
                  <a:t>Substitute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oMath>
                </a14:m>
                <a:r>
                  <a:rPr lang="en-US" altLang="zh-TW" sz="2200" dirty="0"/>
                  <a:t> into the balance equations from Case 1 to Case 99 to find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Normalize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If </a:t>
                </a:r>
                <a14:m>
                  <m:oMath xmlns:m="http://schemas.openxmlformats.org/officeDocument/2006/math">
                    <m:rad>
                      <m:radPr>
                        <m:degHide m:val="on"/>
                        <m:ctrlPr>
                          <a:rPr lang="zh-TW" altLang="zh-TW" sz="2200" i="1">
                            <a:latin typeface="Cambria Math" panose="02040503050406030204" pitchFamily="18" charset="0"/>
                          </a:rPr>
                        </m:ctrlPr>
                      </m:radPr>
                      <m:deg/>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subSup"/>
                                            <m:supHide m:val="on"/>
                                            <m:ctrlPr>
                                              <a:rPr lang="zh-TW" altLang="zh-TW" sz="2200" i="1">
                                                <a:latin typeface="Cambria Math" panose="02040503050406030204" pitchFamily="18" charset="0"/>
                                              </a:rPr>
                                            </m:ctrlPr>
                                          </m:naryPr>
                                          <m:sub>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sub>
                                          <m:sup/>
                                          <m:e>
                                            <m:sSup>
                                              <m:sSupPr>
                                                <m:ctrlPr>
                                                  <a:rPr lang="zh-TW" altLang="zh-TW" sz="2200" i="1">
                                                    <a:latin typeface="Cambria Math" panose="02040503050406030204" pitchFamily="18" charset="0"/>
                                                  </a:rPr>
                                                </m:ctrlPr>
                                              </m:sSupPr>
                                              <m:e>
                                                <m:d>
                                                  <m:dPr>
                                                    <m:begChr m:val="|"/>
                                                    <m:endChr m:val="|"/>
                                                    <m:ctrlPr>
                                                      <a:rPr lang="zh-TW" altLang="zh-TW" sz="2200" i="1">
                                                        <a:latin typeface="Cambria Math" panose="02040503050406030204" pitchFamily="18" charset="0"/>
                                                      </a:rPr>
                                                    </m:ctrlPr>
                                                  </m:dPr>
                                                  <m:e>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e>
                                                </m:d>
                                              </m:e>
                                              <m:sup>
                                                <m:r>
                                                  <a:rPr lang="en-US" altLang="zh-TW" sz="2200" i="1">
                                                    <a:latin typeface="Cambria Math" panose="02040503050406030204" pitchFamily="18" charset="0"/>
                                                  </a:rPr>
                                                  <m:t>2</m:t>
                                                </m:r>
                                              </m:sup>
                                            </m:sSup>
                                          </m:e>
                                        </m:nary>
                                      </m:e>
                                    </m:nary>
                                  </m:e>
                                </m:nary>
                              </m:e>
                            </m:nary>
                          </m:e>
                        </m:nary>
                      </m:e>
                    </m:rad>
                    <m:r>
                      <a:rPr lang="en-US" altLang="zh-TW" sz="2200" i="1">
                        <a:latin typeface="Cambria Math" panose="02040503050406030204" pitchFamily="18" charset="0"/>
                      </a:rPr>
                      <m:t>&lt;</m:t>
                    </m:r>
                    <m:r>
                      <a:rPr lang="en-US" altLang="zh-TW" sz="2200" i="1">
                        <a:latin typeface="Cambria Math" panose="02040503050406030204" pitchFamily="18" charset="0"/>
                      </a:rPr>
                      <m:t>𝜀</m:t>
                    </m:r>
                  </m:oMath>
                </a14:m>
                <a:r>
                  <a:rPr lang="en-US" altLang="zh-TW" sz="2200" dirty="0"/>
                  <a:t>, then stop the iteration. Otherwise, set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 and return to </a:t>
                </a:r>
                <a:r>
                  <a:rPr lang="en-US" altLang="zh-TW" sz="2200" b="1" dirty="0"/>
                  <a:t>Step 2</a:t>
                </a:r>
                <a:r>
                  <a:rPr lang="en-US" altLang="zh-TW" sz="2200" dirty="0"/>
                  <a:t>.</a:t>
                </a:r>
                <a:r>
                  <a:rPr lang="en-US" altLang="zh-TW" sz="2200" i="1" dirty="0"/>
                  <a:t> </a:t>
                </a:r>
                <a:endParaRPr lang="zh-TW" altLang="zh-TW" sz="2200" dirty="0"/>
              </a:p>
            </p:txBody>
          </p:sp>
        </mc:Choice>
        <mc:Fallback xmlns="">
          <p:sp>
            <p:nvSpPr>
              <p:cNvPr id="3" name="內容版面配置區 2">
                <a:extLst>
                  <a:ext uri="{FF2B5EF4-FFF2-40B4-BE49-F238E27FC236}">
                    <a16:creationId xmlns:a16="http://schemas.microsoft.com/office/drawing/2014/main" id="{24AA5A4A-10AE-49BB-BD58-74DCD008506C}"/>
                  </a:ext>
                </a:extLst>
              </p:cNvPr>
              <p:cNvSpPr>
                <a:spLocks noGrp="1" noRot="1" noChangeAspect="1" noMove="1" noResize="1" noEditPoints="1" noAdjustHandles="1" noChangeArrowheads="1" noChangeShapeType="1" noTextEdit="1"/>
              </p:cNvSpPr>
              <p:nvPr>
                <p:ph idx="1"/>
              </p:nvPr>
            </p:nvSpPr>
            <p:spPr>
              <a:xfrm>
                <a:off x="642257" y="1964502"/>
                <a:ext cx="10907486" cy="4136636"/>
              </a:xfrm>
              <a:blipFill>
                <a:blip r:embed="rId3"/>
                <a:stretch>
                  <a:fillRect l="-615" r="-201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9E8150E8-9480-4C41-9920-0BD523CD2563}"/>
              </a:ext>
            </a:extLst>
          </p:cNvPr>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4193558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880441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block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𝐻</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𝑥</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sub>
                                      </m:sSub>
                                    </m:e>
                                  </m:nary>
                                </m:e>
                              </m:nary>
                            </m:e>
                          </m:nary>
                        </m:e>
                      </m:nary>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𝐿</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𝑦</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𝑦</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1865069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d>
                                        <m:dPr>
                                          <m:ctrlPr>
                                            <a:rPr lang="zh-TW" altLang="zh-TW" sz="2000" i="1">
                                              <a:latin typeface="Cambria Math" panose="02040503050406030204" pitchFamily="18" charset="0"/>
                                            </a:rPr>
                                          </m:ctrlPr>
                                        </m:dPr>
                                        <m:e>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𝑥</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𝑦</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𝐿</m:t>
                      </m:r>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26</a:t>
            </a:fld>
            <a:endParaRPr lang="en-US" dirty="0"/>
          </a:p>
        </p:txBody>
      </p:sp>
    </p:spTree>
    <p:extLst>
      <p:ext uri="{BB962C8B-B14F-4D97-AF65-F5344CB8AC3E}">
        <p14:creationId xmlns:p14="http://schemas.microsoft.com/office/powerpoint/2010/main" val="525664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a:xfrm>
                <a:off x="381000" y="1959365"/>
                <a:ext cx="11430000" cy="3867404"/>
              </a:xfrm>
            </p:spPr>
            <p:txBody>
              <a:bodyPr>
                <a:no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blocking probability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den>
                      </m:f>
                    </m:oMath>
                  </m:oMathPara>
                </a14:m>
                <a:endParaRPr lang="en-US" altLang="zh-TW" sz="2000" dirty="0">
                  <a:effectLst/>
                  <a:latin typeface="Times New Roman" panose="02020603050405020304" pitchFamily="18" charset="0"/>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xfrm>
                <a:off x="381000" y="1959365"/>
                <a:ext cx="11430000" cy="3867404"/>
              </a:xfrm>
              <a:blipFill>
                <a:blip r:embed="rId3"/>
                <a:stretch>
                  <a:fillRect l="-74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27</a:t>
            </a:fld>
            <a:endParaRPr kumimoji="0" lang="en-US" sz="11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848804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B08C55-878A-48BC-8179-0CD7EEC887A1}"/>
              </a:ext>
            </a:extLst>
          </p:cNvPr>
          <p:cNvSpPr>
            <a:spLocks noGrp="1"/>
          </p:cNvSpPr>
          <p:nvPr>
            <p:ph type="title"/>
          </p:nvPr>
        </p:nvSpPr>
        <p:spPr>
          <a:xfrm>
            <a:off x="850900" y="379494"/>
            <a:ext cx="10273782"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3AAD115-671C-490B-B11C-2EAA3F5C60EC}"/>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impatient probability of HP/LP/overall</a:t>
                </a:r>
                <a:r>
                  <a:rPr lang="zh-TW" altLang="en-US" dirty="0">
                    <a:effectLst/>
                    <a:latin typeface="Times New Roman" panose="02020603050405020304" pitchFamily="18" charset="0"/>
                    <a:ea typeface="新細明體" panose="02020500000000000000" pitchFamily="18" charset="-120"/>
                  </a:rPr>
                  <a:t> </a:t>
                </a:r>
                <a:r>
                  <a:rPr lang="en-US" altLang="zh-TW" dirty="0">
                    <a:effectLst/>
                    <a:latin typeface="Times New Roman" panose="02020603050405020304" pitchFamily="18" charset="0"/>
                    <a:ea typeface="新細明體" panose="02020500000000000000" pitchFamily="18" charset="-120"/>
                  </a:rPr>
                  <a:t>(scenario 4)</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𝑖𝑚</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d>
                            <m:dPr>
                              <m:ctrlPr>
                                <a:rPr lang="zh-TW" altLang="zh-TW" sz="2000" i="1">
                                  <a:effectLst/>
                                  <a:latin typeface="Cambria Math" panose="02040503050406030204" pitchFamily="18" charset="0"/>
                                  <a:ea typeface="Cambria Math" panose="02040503050406030204" pitchFamily="18" charset="0"/>
                                </a:rPr>
                              </m:ctrlPr>
                            </m:d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e>
                          </m:d>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E3AAD115-671C-490B-B11C-2EAA3F5C60EC}"/>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45B227A-9D57-4220-A080-CB07D3DF5AA4}"/>
              </a:ext>
            </a:extLst>
          </p:cNvPr>
          <p:cNvSpPr>
            <a:spLocks noGrp="1"/>
          </p:cNvSpPr>
          <p:nvPr>
            <p:ph type="sldNum" sz="quarter" idx="12"/>
          </p:nvPr>
        </p:nvSpPr>
        <p:spPr/>
        <p:txBody>
          <a:bodyPr/>
          <a:lstStyle/>
          <a:p>
            <a:fld id="{69E57DC2-970A-4B3E-BB1C-7A09969E49DF}" type="slidenum">
              <a:rPr lang="en-US" smtClean="0"/>
              <a:t>28</a:t>
            </a:fld>
            <a:endParaRPr lang="en-US" dirty="0"/>
          </a:p>
        </p:txBody>
      </p:sp>
    </p:spTree>
    <p:extLst>
      <p:ext uri="{BB962C8B-B14F-4D97-AF65-F5344CB8AC3E}">
        <p14:creationId xmlns:p14="http://schemas.microsoft.com/office/powerpoint/2010/main" val="4121833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throughput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h</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=1</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2</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m:t>
                      </m:r>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𝑦</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𝑏</m:t>
                          </m:r>
                        </m:sup>
                        <m:e>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=0</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2</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𝑦</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𝜋</m:t>
                                      </m:r>
                                    </m:e>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𝑥</m:t>
                                      </m:r>
                                      <m:r>
                                        <a:rPr lang="en-US" altLang="zh-TW" sz="2000" i="1">
                                          <a:effectLst/>
                                          <a:latin typeface="Cambria Math" panose="02040503050406030204" pitchFamily="18" charset="0"/>
                                          <a:ea typeface="新細明體" panose="02020500000000000000" pitchFamily="18" charset="-12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r>
                            <a:rPr lang="en-US" altLang="zh-TW" sz="2000" i="1">
                              <a:effectLst/>
                              <a:latin typeface="Cambria Math" panose="02040503050406030204" pitchFamily="18" charset="0"/>
                              <a:ea typeface="新細明體" panose="02020500000000000000" pitchFamily="18" charset="-120"/>
                            </a:rPr>
                            <m:t>h</m:t>
                          </m:r>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𝐻</m:t>
                              </m:r>
                            </m:sub>
                          </m:sSub>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29</a:t>
            </a:fld>
            <a:endParaRPr lang="en-US" dirty="0"/>
          </a:p>
        </p:txBody>
      </p:sp>
    </p:spTree>
    <p:extLst>
      <p:ext uri="{BB962C8B-B14F-4D97-AF65-F5344CB8AC3E}">
        <p14:creationId xmlns:p14="http://schemas.microsoft.com/office/powerpoint/2010/main" val="2643995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Conclusions and Future Works</a:t>
            </a:r>
            <a:endParaRPr lang="zh-TW" altLang="zh-TW" sz="2800" dirty="0">
              <a:solidFill>
                <a:schemeClr val="bg1">
                  <a:lumMod val="65000"/>
                </a:schemeClr>
              </a:solidFill>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587770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the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𝐻</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𝐻</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𝐿</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𝐿</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30</a:t>
            </a:fld>
            <a:endParaRPr lang="en-US" dirty="0"/>
          </a:p>
        </p:txBody>
      </p:sp>
    </p:spTree>
    <p:extLst>
      <p:ext uri="{BB962C8B-B14F-4D97-AF65-F5344CB8AC3E}">
        <p14:creationId xmlns:p14="http://schemas.microsoft.com/office/powerpoint/2010/main" val="1105523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without impatience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31</a:t>
            </a:fld>
            <a:endParaRPr lang="en-US" dirty="0"/>
          </a:p>
        </p:txBody>
      </p:sp>
    </p:spTree>
    <p:extLst>
      <p:ext uri="{BB962C8B-B14F-4D97-AF65-F5344CB8AC3E}">
        <p14:creationId xmlns:p14="http://schemas.microsoft.com/office/powerpoint/2010/main" val="1541282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 impatience</a:t>
                </a:r>
                <a:endParaRPr lang="en-US" altLang="zh-TW" sz="2000" dirty="0">
                  <a:solidFill>
                    <a:schemeClr val="accent3"/>
                  </a:solidFill>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3708570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r>
                            <a:rPr lang="en-US" altLang="zh-TW" sz="2400" i="1">
                              <a:latin typeface="Cambria Math" panose="02040503050406030204" pitchFamily="18" charset="0"/>
                            </a:rPr>
                            <m:t>𝐻</m:t>
                          </m:r>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𝑐</m:t>
                              </m:r>
                            </m:e>
                            <m:sub>
                              <m:r>
                                <a:rPr lang="en-US" altLang="zh-TW" sz="2400" i="1">
                                  <a:latin typeface="Cambria Math" panose="02040503050406030204" pitchFamily="18" charset="0"/>
                                </a:rPr>
                                <m:t>𝐻</m:t>
                              </m:r>
                            </m:sub>
                          </m:sSub>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𝐻</m:t>
                              </m:r>
                            </m:sub>
                          </m:sSub>
                        </m:sub>
                      </m:sSub>
                    </m:oMath>
                  </m:oMathPara>
                </a14:m>
                <a:endParaRPr lang="en-US" altLang="zh-TW" sz="24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oMath>
                  </m:oMathPara>
                </a14:m>
                <a:endParaRPr lang="en-US" altLang="zh-TW" sz="2400" i="1" dirty="0">
                  <a:effectLst/>
                  <a:latin typeface="Cambria Math" panose="02040503050406030204" pitchFamily="18" charset="0"/>
                  <a:ea typeface="新細明體" panose="02020500000000000000" pitchFamily="18" charset="-120"/>
                  <a:cs typeface="Times New Roman" panose="020206030504050203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𝑊</m:t>
                      </m:r>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zh-TW" altLang="en-US" sz="24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33</a:t>
            </a:fld>
            <a:endParaRPr lang="en-US" dirty="0"/>
          </a:p>
        </p:txBody>
      </p:sp>
    </p:spTree>
    <p:extLst>
      <p:ext uri="{BB962C8B-B14F-4D97-AF65-F5344CB8AC3E}">
        <p14:creationId xmlns:p14="http://schemas.microsoft.com/office/powerpoint/2010/main" val="2389126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34</a:t>
            </a:fld>
            <a:endParaRPr lang="en-US" dirty="0"/>
          </a:p>
        </p:txBody>
      </p:sp>
    </p:spTree>
    <p:extLst>
      <p:ext uri="{BB962C8B-B14F-4D97-AF65-F5344CB8AC3E}">
        <p14:creationId xmlns:p14="http://schemas.microsoft.com/office/powerpoint/2010/main" val="3482879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74411C-13EE-487E-9E07-D6A252997424}"/>
              </a:ext>
            </a:extLst>
          </p:cNvPr>
          <p:cNvSpPr>
            <a:spLocks noGrp="1"/>
          </p:cNvSpPr>
          <p:nvPr>
            <p:ph type="title"/>
          </p:nvPr>
        </p:nvSpPr>
        <p:spPr/>
        <p:txBody>
          <a:bodyPr/>
          <a:lstStyle/>
          <a:p>
            <a:r>
              <a:rPr lang="en-US" altLang="zh-TW" dirty="0"/>
              <a:t>Numerical Result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BFB5CE5-42D3-4011-AB49-65E8FF412CA9}"/>
                  </a:ext>
                </a:extLst>
              </p:cNvPr>
              <p:cNvSpPr>
                <a:spLocks noGrp="1"/>
              </p:cNvSpPr>
              <p:nvPr>
                <p:ph idx="1"/>
              </p:nvPr>
            </p:nvSpPr>
            <p:spPr>
              <a:xfrm>
                <a:off x="850900" y="5966814"/>
                <a:ext cx="10490200" cy="511692"/>
              </a:xfrm>
            </p:spPr>
            <p:txBody>
              <a:bodyPr/>
              <a:lstStyle/>
              <a:p>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=20</m:t>
                    </m:r>
                  </m:oMath>
                </a14:m>
                <a:r>
                  <a:rPr lang="en-US" altLang="zh-TW" dirty="0"/>
                  <a:t>, </a:t>
                </a:r>
                <a14:m>
                  <m:oMath xmlns:m="http://schemas.openxmlformats.org/officeDocument/2006/math">
                    <m:r>
                      <a:rPr lang="en-US" altLang="zh-TW" b="0" i="1" smtClean="0">
                        <a:latin typeface="Cambria Math" panose="02040503050406030204" pitchFamily="18" charset="0"/>
                      </a:rPr>
                      <m:t>𝑏</m:t>
                    </m:r>
                    <m:r>
                      <a:rPr lang="en-US" altLang="zh-TW" b="0" i="1" smtClean="0">
                        <a:latin typeface="Cambria Math" panose="02040503050406030204" pitchFamily="18" charset="0"/>
                      </a:rPr>
                      <m:t>=5</m:t>
                    </m:r>
                  </m:oMath>
                </a14:m>
                <a:r>
                  <a:rPr lang="en-US" altLang="zh-TW" dirty="0"/>
                  <a:t> for all scenarios</a:t>
                </a:r>
              </a:p>
            </p:txBody>
          </p:sp>
        </mc:Choice>
        <mc:Fallback xmlns="">
          <p:sp>
            <p:nvSpPr>
              <p:cNvPr id="3" name="內容版面配置區 2">
                <a:extLst>
                  <a:ext uri="{FF2B5EF4-FFF2-40B4-BE49-F238E27FC236}">
                    <a16:creationId xmlns:a16="http://schemas.microsoft.com/office/drawing/2014/main" id="{8BFB5CE5-42D3-4011-AB49-65E8FF412CA9}"/>
                  </a:ext>
                </a:extLst>
              </p:cNvPr>
              <p:cNvSpPr>
                <a:spLocks noGrp="1" noRot="1" noChangeAspect="1" noMove="1" noResize="1" noEditPoints="1" noAdjustHandles="1" noChangeArrowheads="1" noChangeShapeType="1" noTextEdit="1"/>
              </p:cNvSpPr>
              <p:nvPr>
                <p:ph idx="1"/>
              </p:nvPr>
            </p:nvSpPr>
            <p:spPr>
              <a:xfrm>
                <a:off x="850900" y="5966814"/>
                <a:ext cx="10490200" cy="511692"/>
              </a:xfrm>
              <a:blipFill>
                <a:blip r:embed="rId3"/>
                <a:stretch>
                  <a:fillRect l="-814" t="-4762" b="-2142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AE5348E-9D8D-4C05-A74A-53E26FBB9D9B}"/>
              </a:ext>
            </a:extLst>
          </p:cNvPr>
          <p:cNvSpPr>
            <a:spLocks noGrp="1"/>
          </p:cNvSpPr>
          <p:nvPr>
            <p:ph type="sldNum" sz="quarter" idx="12"/>
          </p:nvPr>
        </p:nvSpPr>
        <p:spPr/>
        <p:txBody>
          <a:bodyPr/>
          <a:lstStyle/>
          <a:p>
            <a:fld id="{69E57DC2-970A-4B3E-BB1C-7A09969E49DF}" type="slidenum">
              <a:rPr lang="en-US" smtClean="0"/>
              <a:t>35</a:t>
            </a:fld>
            <a:endParaRPr lang="en-US" dirty="0"/>
          </a:p>
        </p:txBody>
      </p:sp>
      <mc:AlternateContent xmlns:mc="http://schemas.openxmlformats.org/markup-compatibility/2006" xmlns:a14="http://schemas.microsoft.com/office/drawing/2010/main">
        <mc:Choice Requires="a14">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1204964900"/>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𝜆</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(scenarios 3 &amp; 4)</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𝛾</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1204964900"/>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54098" r="-100697" b="-411475"/>
                          </a:stretch>
                        </a:blipFill>
                      </a:tcPr>
                    </a:tc>
                    <a:tc>
                      <a:txBody>
                        <a:bodyPr/>
                        <a:lstStyle/>
                        <a:p>
                          <a:endParaRPr lang="zh-TW"/>
                        </a:p>
                      </a:txBody>
                      <a:tcPr marL="68580" marR="68580" marT="0" marB="0" anchor="ctr">
                        <a:blipFill>
                          <a:blip r:embed="rId4"/>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154098" r="-100697" b="-311475"/>
                          </a:stretch>
                        </a:blipFill>
                      </a:tcPr>
                    </a:tc>
                    <a:tc>
                      <a:txBody>
                        <a:bodyPr/>
                        <a:lstStyle/>
                        <a:p>
                          <a:endParaRPr lang="zh-TW"/>
                        </a:p>
                      </a:txBody>
                      <a:tcPr marL="68580" marR="68580" marT="0" marB="0" anchor="ctr">
                        <a:blipFill>
                          <a:blip r:embed="rId4"/>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256198" r="-100697" b="-214050"/>
                          </a:stretch>
                        </a:blipFill>
                      </a:tcPr>
                    </a:tc>
                    <a:tc>
                      <a:txBody>
                        <a:bodyPr/>
                        <a:lstStyle/>
                        <a:p>
                          <a:endParaRPr lang="zh-TW"/>
                        </a:p>
                      </a:txBody>
                      <a:tcPr marL="68580" marR="68580" marT="0" marB="0" anchor="ctr">
                        <a:blipFill>
                          <a:blip r:embed="rId4"/>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(scenarios 3 &amp; 4)</a:t>
                          </a: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353279" r="-100697" b="-112295"/>
                          </a:stretch>
                        </a:blipFill>
                      </a:tcPr>
                    </a:tc>
                    <a:tc>
                      <a:txBody>
                        <a:bodyPr/>
                        <a:lstStyle/>
                        <a:p>
                          <a:endParaRPr lang="zh-TW"/>
                        </a:p>
                      </a:txBody>
                      <a:tcPr marL="68580" marR="68580" marT="0" marB="0" anchor="ctr">
                        <a:blipFill>
                          <a:blip r:embed="rId4"/>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906557" r="-100697" b="-124590"/>
                          </a:stretch>
                        </a:blipFill>
                      </a:tcPr>
                    </a:tc>
                    <a:tc>
                      <a:txBody>
                        <a:bodyPr/>
                        <a:lstStyle/>
                        <a:p>
                          <a:endParaRPr lang="zh-TW"/>
                        </a:p>
                      </a:txBody>
                      <a:tcPr marL="68580" marR="68580" marT="0" marB="0" anchor="ctr">
                        <a:blipFill>
                          <a:blip r:embed="rId4"/>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1006557" r="-100697" b="-24590"/>
                          </a:stretch>
                        </a:blipFill>
                      </a:tcPr>
                    </a:tc>
                    <a:tc>
                      <a:txBody>
                        <a:bodyPr/>
                        <a:lstStyle/>
                        <a:p>
                          <a:endParaRPr lang="zh-TW"/>
                        </a:p>
                      </a:txBody>
                      <a:tcPr marL="68580" marR="68580" marT="0" marB="0" anchor="ctr">
                        <a:blipFill>
                          <a:blip r:embed="rId4"/>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Tree>
    <p:extLst>
      <p:ext uri="{BB962C8B-B14F-4D97-AF65-F5344CB8AC3E}">
        <p14:creationId xmlns:p14="http://schemas.microsoft.com/office/powerpoint/2010/main" val="2000393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8151587" cy="1188720"/>
          </a:xfrm>
        </p:spPr>
        <p:txBody>
          <a:bodyPr/>
          <a:lstStyle/>
          <a:p>
            <a:r>
              <a:rPr lang="en-US" altLang="zh-TW" dirty="0"/>
              <a:t>Numerical Result </a:t>
            </a:r>
            <a:br>
              <a:rPr lang="en-US" altLang="zh-TW" dirty="0"/>
            </a:br>
            <a:r>
              <a:rPr lang="en-US" altLang="zh-TW" sz="2600" dirty="0"/>
              <a:t>–</a:t>
            </a:r>
            <a:r>
              <a:rPr lang="zh-TW" altLang="en-US" sz="2600" dirty="0"/>
              <a:t> </a:t>
            </a:r>
            <a:r>
              <a:rPr lang="en-US" altLang="zh-TW" sz="2600" dirty="0"/>
              <a:t>scenario 1</a:t>
            </a:r>
            <a:r>
              <a:rPr lang="zh-TW" altLang="en-US" sz="2600" dirty="0"/>
              <a:t> </a:t>
            </a:r>
            <a:r>
              <a:rPr lang="en-US" altLang="zh-TW" sz="2600" dirty="0"/>
              <a:t>vs scenario 3</a:t>
            </a:r>
            <a:endParaRPr lang="zh-TW" altLang="en-US" sz="2600"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36</a:t>
            </a:fld>
            <a:endParaRPr lang="en-US" dirty="0"/>
          </a:p>
        </p:txBody>
      </p:sp>
      <p:graphicFrame>
        <p:nvGraphicFramePr>
          <p:cNvPr id="6" name="圖表 5">
            <a:extLst>
              <a:ext uri="{FF2B5EF4-FFF2-40B4-BE49-F238E27FC236}">
                <a16:creationId xmlns:a16="http://schemas.microsoft.com/office/drawing/2014/main" id="{F59F5765-30D7-4BDC-ACD1-297197F0375E}"/>
              </a:ext>
            </a:extLst>
          </p:cNvPr>
          <p:cNvGraphicFramePr>
            <a:graphicFrameLocks/>
          </p:cNvGraphicFramePr>
          <p:nvPr>
            <p:extLst>
              <p:ext uri="{D42A27DB-BD31-4B8C-83A1-F6EECF244321}">
                <p14:modId xmlns:p14="http://schemas.microsoft.com/office/powerpoint/2010/main" val="570269126"/>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4D329C76-2F65-4308-8957-F47F36D5A693}"/>
              </a:ext>
            </a:extLst>
          </p:cNvPr>
          <p:cNvGraphicFramePr>
            <a:graphicFrameLocks/>
          </p:cNvGraphicFramePr>
          <p:nvPr>
            <p:extLst>
              <p:ext uri="{D42A27DB-BD31-4B8C-83A1-F6EECF244321}">
                <p14:modId xmlns:p14="http://schemas.microsoft.com/office/powerpoint/2010/main" val="5083138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75704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37</a:t>
            </a:fld>
            <a:endParaRPr lang="en-US" dirty="0"/>
          </a:p>
        </p:txBody>
      </p:sp>
      <p:sp>
        <p:nvSpPr>
          <p:cNvPr id="13" name="標題 1">
            <a:extLst>
              <a:ext uri="{FF2B5EF4-FFF2-40B4-BE49-F238E27FC236}">
                <a16:creationId xmlns:a16="http://schemas.microsoft.com/office/drawing/2014/main" id="{1CA757BE-BB13-4B20-AEDC-CD0C2DEF4C25}"/>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1</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3</a:t>
            </a:r>
            <a:endParaRPr lang="zh-TW" altLang="en-US" dirty="0"/>
          </a:p>
        </p:txBody>
      </p:sp>
      <p:graphicFrame>
        <p:nvGraphicFramePr>
          <p:cNvPr id="9" name="圖表 8">
            <a:extLst>
              <a:ext uri="{FF2B5EF4-FFF2-40B4-BE49-F238E27FC236}">
                <a16:creationId xmlns:a16="http://schemas.microsoft.com/office/drawing/2014/main" id="{5C328963-E5B9-47BA-968B-7EA3AF2978CB}"/>
              </a:ext>
            </a:extLst>
          </p:cNvPr>
          <p:cNvGraphicFramePr>
            <a:graphicFrameLocks/>
          </p:cNvGraphicFramePr>
          <p:nvPr>
            <p:extLst>
              <p:ext uri="{D42A27DB-BD31-4B8C-83A1-F6EECF244321}">
                <p14:modId xmlns:p14="http://schemas.microsoft.com/office/powerpoint/2010/main" val="1693711693"/>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7809302D-53C9-4989-8611-85F18117900D}"/>
              </a:ext>
            </a:extLst>
          </p:cNvPr>
          <p:cNvGraphicFramePr>
            <a:graphicFrameLocks/>
          </p:cNvGraphicFramePr>
          <p:nvPr>
            <p:extLst>
              <p:ext uri="{D42A27DB-BD31-4B8C-83A1-F6EECF244321}">
                <p14:modId xmlns:p14="http://schemas.microsoft.com/office/powerpoint/2010/main" val="3470604822"/>
              </p:ext>
            </p:extLst>
          </p:nvPr>
        </p:nvGraphicFramePr>
        <p:xfrm>
          <a:off x="6204858"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79277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38</a:t>
            </a:fld>
            <a:endParaRPr lang="en-US" dirty="0"/>
          </a:p>
        </p:txBody>
      </p:sp>
      <p:sp>
        <p:nvSpPr>
          <p:cNvPr id="10" name="標題 1">
            <a:extLst>
              <a:ext uri="{FF2B5EF4-FFF2-40B4-BE49-F238E27FC236}">
                <a16:creationId xmlns:a16="http://schemas.microsoft.com/office/drawing/2014/main" id="{F2484F7B-83D3-404B-B270-748ECBD3B312}"/>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1</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3</a:t>
            </a:r>
            <a:endParaRPr lang="zh-TW" altLang="en-US" dirty="0"/>
          </a:p>
        </p:txBody>
      </p:sp>
      <p:graphicFrame>
        <p:nvGraphicFramePr>
          <p:cNvPr id="8" name="圖表 7">
            <a:extLst>
              <a:ext uri="{FF2B5EF4-FFF2-40B4-BE49-F238E27FC236}">
                <a16:creationId xmlns:a16="http://schemas.microsoft.com/office/drawing/2014/main" id="{3413F31B-5EF0-4430-8B75-DC06F9127916}"/>
              </a:ext>
            </a:extLst>
          </p:cNvPr>
          <p:cNvGraphicFramePr>
            <a:graphicFrameLocks/>
          </p:cNvGraphicFramePr>
          <p:nvPr>
            <p:extLst>
              <p:ext uri="{D42A27DB-BD31-4B8C-83A1-F6EECF244321}">
                <p14:modId xmlns:p14="http://schemas.microsoft.com/office/powerpoint/2010/main" val="732343626"/>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548E1F41-6D3F-4B9A-99CE-51A805F6D651}"/>
              </a:ext>
            </a:extLst>
          </p:cNvPr>
          <p:cNvGraphicFramePr>
            <a:graphicFrameLocks/>
          </p:cNvGraphicFramePr>
          <p:nvPr>
            <p:extLst>
              <p:ext uri="{D42A27DB-BD31-4B8C-83A1-F6EECF244321}">
                <p14:modId xmlns:p14="http://schemas.microsoft.com/office/powerpoint/2010/main" val="3317449700"/>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68760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39</a:t>
            </a:fld>
            <a:endParaRPr lang="en-US" dirty="0"/>
          </a:p>
        </p:txBody>
      </p:sp>
      <p:sp>
        <p:nvSpPr>
          <p:cNvPr id="9" name="標題 1">
            <a:extLst>
              <a:ext uri="{FF2B5EF4-FFF2-40B4-BE49-F238E27FC236}">
                <a16:creationId xmlns:a16="http://schemas.microsoft.com/office/drawing/2014/main" id="{D982FFF0-8CE3-2A92-118A-6EE43BB05FC4}"/>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8" name="圖表 7">
            <a:extLst>
              <a:ext uri="{FF2B5EF4-FFF2-40B4-BE49-F238E27FC236}">
                <a16:creationId xmlns:a16="http://schemas.microsoft.com/office/drawing/2014/main" id="{1E02F5A2-4B2F-4D75-A567-69C77F6C619D}"/>
              </a:ext>
            </a:extLst>
          </p:cNvPr>
          <p:cNvGraphicFramePr>
            <a:graphicFrameLocks/>
          </p:cNvGraphicFramePr>
          <p:nvPr>
            <p:extLst>
              <p:ext uri="{D42A27DB-BD31-4B8C-83A1-F6EECF244321}">
                <p14:modId xmlns:p14="http://schemas.microsoft.com/office/powerpoint/2010/main" val="3133937447"/>
              </p:ext>
            </p:extLst>
          </p:nvPr>
        </p:nvGraphicFramePr>
        <p:xfrm>
          <a:off x="227142"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5EAE85DA-C35F-4512-B24B-54565C5FF96C}"/>
              </a:ext>
            </a:extLst>
          </p:cNvPr>
          <p:cNvGraphicFramePr>
            <a:graphicFrameLocks/>
          </p:cNvGraphicFramePr>
          <p:nvPr>
            <p:extLst>
              <p:ext uri="{D42A27DB-BD31-4B8C-83A1-F6EECF244321}">
                <p14:modId xmlns:p14="http://schemas.microsoft.com/office/powerpoint/2010/main" val="2874892208"/>
              </p:ext>
            </p:extLst>
          </p:nvPr>
        </p:nvGraphicFramePr>
        <p:xfrm>
          <a:off x="6204860"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8301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8BA7-A8E2-4F1C-BAE2-8F1B431934C2}"/>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0FC40E37-0961-4D3A-83A1-A7680E734CD7}"/>
              </a:ext>
            </a:extLst>
          </p:cNvPr>
          <p:cNvSpPr>
            <a:spLocks noGrp="1"/>
          </p:cNvSpPr>
          <p:nvPr>
            <p:ph idx="1"/>
          </p:nvPr>
        </p:nvSpPr>
        <p:spPr/>
        <p:txBody>
          <a:bodyPr>
            <a:noAutofit/>
          </a:bodyPr>
          <a:lstStyle/>
          <a:p>
            <a:pPr algn="just">
              <a:spcBef>
                <a:spcPts val="1200"/>
              </a:spcBef>
              <a:spcAft>
                <a:spcPts val="1200"/>
              </a:spcAft>
            </a:pPr>
            <a:r>
              <a:rPr lang="en-US" altLang="zh-TW" sz="2200" dirty="0"/>
              <a:t>Key technical challenge: </a:t>
            </a:r>
            <a:r>
              <a:rPr lang="en-US" altLang="zh-TW" sz="2200" b="1" dirty="0">
                <a:solidFill>
                  <a:schemeClr val="accent3"/>
                </a:solidFill>
              </a:rPr>
              <a:t>interoperability</a:t>
            </a:r>
            <a:r>
              <a:rPr lang="zh-TW" altLang="en-US" sz="2200" dirty="0"/>
              <a:t> </a:t>
            </a:r>
            <a:endParaRPr lang="en-US" altLang="zh-TW" sz="2200" dirty="0"/>
          </a:p>
          <a:p>
            <a:pPr lvl="1" algn="just">
              <a:spcBef>
                <a:spcPts val="1200"/>
              </a:spcBef>
              <a:spcAft>
                <a:spcPts val="1200"/>
              </a:spcAft>
            </a:pPr>
            <a:r>
              <a:rPr lang="en-US" altLang="zh-TW" sz="2200" dirty="0"/>
              <a:t>Difficulty in communication and asset exchange between independent blockchains</a:t>
            </a:r>
          </a:p>
          <a:p>
            <a:pPr algn="just">
              <a:spcBef>
                <a:spcPts val="1200"/>
              </a:spcBef>
              <a:spcAft>
                <a:spcPts val="1200"/>
              </a:spcAft>
            </a:pPr>
            <a:r>
              <a:rPr lang="en-US" altLang="zh-TW" sz="2200" dirty="0"/>
              <a:t>Solution:</a:t>
            </a:r>
            <a:r>
              <a:rPr lang="zh-TW" altLang="en-US" sz="2200" dirty="0"/>
              <a:t> </a:t>
            </a:r>
            <a:r>
              <a:rPr lang="en-US" altLang="zh-TW" sz="2200" b="1" dirty="0">
                <a:solidFill>
                  <a:schemeClr val="accent3"/>
                </a:solidFill>
              </a:rPr>
              <a:t>cross-chain bridges</a:t>
            </a:r>
          </a:p>
          <a:p>
            <a:pPr lvl="1"/>
            <a:r>
              <a:rPr lang="en-US" altLang="zh-TW" sz="2200" dirty="0"/>
              <a:t>Protocol-based mechanism which </a:t>
            </a:r>
            <a:r>
              <a:rPr lang="en-US" altLang="zh-TW" sz="2200" dirty="0">
                <a:effectLst/>
                <a:latin typeface="Times New Roman" panose="02020603050405020304" pitchFamily="18" charset="0"/>
                <a:ea typeface="新細明體" panose="02020500000000000000" pitchFamily="18" charset="-120"/>
              </a:rPr>
              <a:t>allow heterogeneous blockchains to interoperate</a:t>
            </a:r>
            <a:endParaRPr lang="zh-TW" altLang="en-US" sz="2200" dirty="0"/>
          </a:p>
        </p:txBody>
      </p:sp>
      <p:sp>
        <p:nvSpPr>
          <p:cNvPr id="4" name="投影片編號版面配置區 3">
            <a:extLst>
              <a:ext uri="{FF2B5EF4-FFF2-40B4-BE49-F238E27FC236}">
                <a16:creationId xmlns:a16="http://schemas.microsoft.com/office/drawing/2014/main" id="{E0300F4D-2915-4A4B-BB77-CAE0B6245D43}"/>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3537679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40</a:t>
            </a:fld>
            <a:endParaRPr lang="en-US" dirty="0"/>
          </a:p>
        </p:txBody>
      </p:sp>
      <p:sp>
        <p:nvSpPr>
          <p:cNvPr id="5" name="標題 1">
            <a:extLst>
              <a:ext uri="{FF2B5EF4-FFF2-40B4-BE49-F238E27FC236}">
                <a16:creationId xmlns:a16="http://schemas.microsoft.com/office/drawing/2014/main" id="{65030344-5640-0C1A-BED8-9125219EC7CB}"/>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6" name="圖表 5">
            <a:extLst>
              <a:ext uri="{FF2B5EF4-FFF2-40B4-BE49-F238E27FC236}">
                <a16:creationId xmlns:a16="http://schemas.microsoft.com/office/drawing/2014/main" id="{03CBF620-1E37-4172-93D9-D3B0D468936E}"/>
              </a:ext>
            </a:extLst>
          </p:cNvPr>
          <p:cNvGraphicFramePr>
            <a:graphicFrameLocks/>
          </p:cNvGraphicFramePr>
          <p:nvPr>
            <p:extLst>
              <p:ext uri="{D42A27DB-BD31-4B8C-83A1-F6EECF244321}">
                <p14:modId xmlns:p14="http://schemas.microsoft.com/office/powerpoint/2010/main" val="1228276750"/>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A2A136A0-1D19-44BE-A02C-6384EB0C4C09}"/>
              </a:ext>
            </a:extLst>
          </p:cNvPr>
          <p:cNvGraphicFramePr>
            <a:graphicFrameLocks/>
          </p:cNvGraphicFramePr>
          <p:nvPr>
            <p:extLst>
              <p:ext uri="{D42A27DB-BD31-4B8C-83A1-F6EECF244321}">
                <p14:modId xmlns:p14="http://schemas.microsoft.com/office/powerpoint/2010/main" val="1721034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87918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41</a:t>
            </a:fld>
            <a:endParaRPr lang="en-US" dirty="0"/>
          </a:p>
        </p:txBody>
      </p:sp>
      <p:sp>
        <p:nvSpPr>
          <p:cNvPr id="5" name="標題 1">
            <a:extLst>
              <a:ext uri="{FF2B5EF4-FFF2-40B4-BE49-F238E27FC236}">
                <a16:creationId xmlns:a16="http://schemas.microsoft.com/office/drawing/2014/main" id="{945CF52A-A747-ED4F-448F-AA0928AFB47A}"/>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8" name="圖表 7">
            <a:extLst>
              <a:ext uri="{FF2B5EF4-FFF2-40B4-BE49-F238E27FC236}">
                <a16:creationId xmlns:a16="http://schemas.microsoft.com/office/drawing/2014/main" id="{F8DA1821-786D-48FC-A202-20F5AA44B150}"/>
              </a:ext>
            </a:extLst>
          </p:cNvPr>
          <p:cNvGraphicFramePr>
            <a:graphicFrameLocks/>
          </p:cNvGraphicFramePr>
          <p:nvPr>
            <p:extLst>
              <p:ext uri="{D42A27DB-BD31-4B8C-83A1-F6EECF244321}">
                <p14:modId xmlns:p14="http://schemas.microsoft.com/office/powerpoint/2010/main" val="1436207025"/>
              </p:ext>
            </p:extLst>
          </p:nvPr>
        </p:nvGraphicFramePr>
        <p:xfrm>
          <a:off x="227146"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48E3578-A25E-45C1-BCB9-0DACB0EF438D}"/>
              </a:ext>
            </a:extLst>
          </p:cNvPr>
          <p:cNvGraphicFramePr>
            <a:graphicFrameLocks/>
          </p:cNvGraphicFramePr>
          <p:nvPr>
            <p:extLst>
              <p:ext uri="{D42A27DB-BD31-4B8C-83A1-F6EECF244321}">
                <p14:modId xmlns:p14="http://schemas.microsoft.com/office/powerpoint/2010/main" val="82528723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4793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42</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10" name="圖表 9">
            <a:extLst>
              <a:ext uri="{FF2B5EF4-FFF2-40B4-BE49-F238E27FC236}">
                <a16:creationId xmlns:a16="http://schemas.microsoft.com/office/drawing/2014/main" id="{CF43FFAC-1881-49DE-A681-0E4E523E41E9}"/>
              </a:ext>
            </a:extLst>
          </p:cNvPr>
          <p:cNvGraphicFramePr>
            <a:graphicFrameLocks/>
          </p:cNvGraphicFramePr>
          <p:nvPr>
            <p:extLst>
              <p:ext uri="{D42A27DB-BD31-4B8C-83A1-F6EECF244321}">
                <p14:modId xmlns:p14="http://schemas.microsoft.com/office/powerpoint/2010/main" val="1591808826"/>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31EF9971-BFFD-4363-B0E3-06BCE8EF1B8F}"/>
              </a:ext>
            </a:extLst>
          </p:cNvPr>
          <p:cNvGraphicFramePr>
            <a:graphicFrameLocks/>
          </p:cNvGraphicFramePr>
          <p:nvPr>
            <p:extLst>
              <p:ext uri="{D42A27DB-BD31-4B8C-83A1-F6EECF244321}">
                <p14:modId xmlns:p14="http://schemas.microsoft.com/office/powerpoint/2010/main" val="208944551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10042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43</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7" name="圖表 6">
            <a:extLst>
              <a:ext uri="{FF2B5EF4-FFF2-40B4-BE49-F238E27FC236}">
                <a16:creationId xmlns:a16="http://schemas.microsoft.com/office/drawing/2014/main" id="{464F3B01-8583-4D55-B25F-6376900FD323}"/>
              </a:ext>
            </a:extLst>
          </p:cNvPr>
          <p:cNvGraphicFramePr>
            <a:graphicFrameLocks/>
          </p:cNvGraphicFramePr>
          <p:nvPr>
            <p:extLst>
              <p:ext uri="{D42A27DB-BD31-4B8C-83A1-F6EECF244321}">
                <p14:modId xmlns:p14="http://schemas.microsoft.com/office/powerpoint/2010/main" val="3479167112"/>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30F3DB60-EB6D-4C3E-ADA8-3E306044C798}"/>
              </a:ext>
            </a:extLst>
          </p:cNvPr>
          <p:cNvGraphicFramePr>
            <a:graphicFrameLocks/>
          </p:cNvGraphicFramePr>
          <p:nvPr>
            <p:extLst>
              <p:ext uri="{D42A27DB-BD31-4B8C-83A1-F6EECF244321}">
                <p14:modId xmlns:p14="http://schemas.microsoft.com/office/powerpoint/2010/main" val="12712972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97675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44</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8" name="圖表 7">
            <a:extLst>
              <a:ext uri="{FF2B5EF4-FFF2-40B4-BE49-F238E27FC236}">
                <a16:creationId xmlns:a16="http://schemas.microsoft.com/office/drawing/2014/main" id="{21E93254-1A13-4747-AF04-E3ACEDDF98DE}"/>
              </a:ext>
            </a:extLst>
          </p:cNvPr>
          <p:cNvGraphicFramePr>
            <a:graphicFrameLocks/>
          </p:cNvGraphicFramePr>
          <p:nvPr>
            <p:extLst>
              <p:ext uri="{D42A27DB-BD31-4B8C-83A1-F6EECF244321}">
                <p14:modId xmlns:p14="http://schemas.microsoft.com/office/powerpoint/2010/main" val="3454998989"/>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928DEF3F-30D5-4565-9A86-F00F6724D1C4}"/>
              </a:ext>
            </a:extLst>
          </p:cNvPr>
          <p:cNvGraphicFramePr>
            <a:graphicFrameLocks/>
          </p:cNvGraphicFramePr>
          <p:nvPr>
            <p:extLst>
              <p:ext uri="{D42A27DB-BD31-4B8C-83A1-F6EECF244321}">
                <p14:modId xmlns:p14="http://schemas.microsoft.com/office/powerpoint/2010/main" val="3245299626"/>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94387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900" y="379494"/>
            <a:ext cx="10045700" cy="1188720"/>
          </a:xfrm>
        </p:spPr>
        <p:txBody>
          <a:bodyPr/>
          <a:lstStyle/>
          <a:p>
            <a:r>
              <a:rPr lang="en-US" altLang="zh-TW" dirty="0"/>
              <a:t>Numerical Result </a:t>
            </a:r>
            <a:br>
              <a:rPr lang="en-US" altLang="zh-TW" dirty="0"/>
            </a:br>
            <a:r>
              <a:rPr lang="en-US" altLang="zh-TW" sz="2600" dirty="0"/>
              <a:t>- scenario 4</a:t>
            </a:r>
            <a:endParaRPr lang="zh-TW" altLang="en-US" sz="2600"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45</a:t>
            </a:fld>
            <a:endParaRPr lang="en-US" dirty="0"/>
          </a:p>
        </p:txBody>
      </p:sp>
      <p:graphicFrame>
        <p:nvGraphicFramePr>
          <p:cNvPr id="7" name="圖表 6">
            <a:extLst>
              <a:ext uri="{FF2B5EF4-FFF2-40B4-BE49-F238E27FC236}">
                <a16:creationId xmlns:a16="http://schemas.microsoft.com/office/drawing/2014/main" id="{A3477E95-FD91-485D-BABA-977649ABC7C6}"/>
              </a:ext>
            </a:extLst>
          </p:cNvPr>
          <p:cNvGraphicFramePr/>
          <p:nvPr>
            <p:extLst>
              <p:ext uri="{D42A27DB-BD31-4B8C-83A1-F6EECF244321}">
                <p14:modId xmlns:p14="http://schemas.microsoft.com/office/powerpoint/2010/main" val="1437126828"/>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0E893C24-8A95-4870-88E0-A528FEE63FD0}"/>
              </a:ext>
            </a:extLst>
          </p:cNvPr>
          <p:cNvGraphicFramePr/>
          <p:nvPr>
            <p:extLst>
              <p:ext uri="{D42A27DB-BD31-4B8C-83A1-F6EECF244321}">
                <p14:modId xmlns:p14="http://schemas.microsoft.com/office/powerpoint/2010/main" val="1593832487"/>
              </p:ext>
            </p:extLst>
          </p:nvPr>
        </p:nvGraphicFramePr>
        <p:xfrm>
          <a:off x="6204859"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90394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46</a:t>
            </a:fld>
            <a:endParaRPr lang="en-US" dirty="0"/>
          </a:p>
        </p:txBody>
      </p:sp>
    </p:spTree>
    <p:extLst>
      <p:ext uri="{BB962C8B-B14F-4D97-AF65-F5344CB8AC3E}">
        <p14:creationId xmlns:p14="http://schemas.microsoft.com/office/powerpoint/2010/main" val="264090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900" y="1774307"/>
                <a:ext cx="10490200" cy="4258555"/>
              </a:xfrm>
            </p:spPr>
            <p:txBody>
              <a:bodyPr>
                <a:noAutofit/>
              </a:bodyPr>
              <a:lstStyle/>
              <a:p>
                <a:pPr marL="342900" indent="-342900">
                  <a:spcBef>
                    <a:spcPts val="600"/>
                  </a:spcBef>
                  <a:spcAft>
                    <a:spcPts val="600"/>
                  </a:spcAft>
                  <a:buFont typeface="+mj-lt"/>
                  <a:buAutoNum type="arabicPeriod"/>
                </a:pPr>
                <a:r>
                  <a:rPr lang="en-US" altLang="zh-TW" b="1" dirty="0">
                    <a:ea typeface="新細明體" panose="02020500000000000000" pitchFamily="18" charset="-120"/>
                  </a:rPr>
                  <a:t>Effect of block size</a:t>
                </a:r>
              </a:p>
              <a:p>
                <a:pPr lvl="1">
                  <a:spcBef>
                    <a:spcPts val="600"/>
                  </a:spcBef>
                  <a:spcAft>
                    <a:spcPts val="600"/>
                  </a:spcAft>
                </a:pPr>
                <a:r>
                  <a:rPr lang="en-US" altLang="zh-TW" sz="2400" dirty="0">
                    <a:ea typeface="新細明體" panose="02020500000000000000" pitchFamily="18" charset="-120"/>
                  </a:rPr>
                  <a:t>A</a:t>
                </a:r>
                <a:r>
                  <a:rPr lang="en-US" altLang="zh-TW" sz="2400" dirty="0">
                    <a:effectLst/>
                    <a:ea typeface="新細明體" panose="02020500000000000000" pitchFamily="18" charset="-120"/>
                  </a:rPr>
                  <a:t>s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rPr>
                      <m:t>𝑏</m:t>
                    </m:r>
                  </m:oMath>
                </a14:m>
                <a:r>
                  <a:rPr lang="en-US" altLang="zh-TW" sz="2400" dirty="0">
                    <a:effectLst/>
                    <a:ea typeface="新細明體" panose="02020500000000000000" pitchFamily="18" charset="-120"/>
                  </a:rPr>
                  <a:t> increases, </a:t>
                </a:r>
                <a14:m>
                  <m:oMath xmlns:m="http://schemas.openxmlformats.org/officeDocument/2006/math">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rPr>
                          <m:t>𝐿</m:t>
                        </m:r>
                      </m:e>
                      <m:sub>
                        <m:r>
                          <a:rPr lang="en-US" altLang="zh-TW" sz="2400" i="1">
                            <a:effectLst/>
                            <a:latin typeface="Cambria Math" panose="02040503050406030204" pitchFamily="18" charset="0"/>
                            <a:ea typeface="新細明體" panose="02020500000000000000" pitchFamily="18" charset="-120"/>
                          </a:rPr>
                          <m:t>𝑏</m:t>
                        </m:r>
                      </m:sub>
                    </m:sSub>
                  </m:oMath>
                </a14:m>
                <a:r>
                  <a:rPr lang="en-US" altLang="zh-TW" sz="2400" dirty="0">
                    <a:effectLst/>
                    <a:ea typeface="新細明體" panose="02020500000000000000" pitchFamily="18" charset="-120"/>
                  </a:rPr>
                  <a:t> initially grows but eventually stabilizes around a constant value. (in all scenarios)</a:t>
                </a:r>
              </a:p>
              <a:p>
                <a:pPr lvl="1">
                  <a:spcBef>
                    <a:spcPts val="600"/>
                  </a:spcBef>
                  <a:spcAft>
                    <a:spcPts val="600"/>
                  </a:spcAft>
                </a:pP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𝐻</m:t>
                            </m:r>
                          </m:sub>
                        </m:sSub>
                      </m:sub>
                    </m:sSub>
                  </m:oMath>
                </a14:m>
                <a:r>
                  <a:rPr lang="en-US" altLang="zh-TW" sz="2400" dirty="0"/>
                  <a:t> remains nearly constant, but </a:t>
                </a: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𝐿</m:t>
                            </m:r>
                          </m:sub>
                        </m:sSub>
                      </m:sub>
                    </m:sSub>
                  </m:oMath>
                </a14:m>
                <a:r>
                  <a:rPr lang="en-US" altLang="zh-TW" sz="2400" dirty="0"/>
                  <a:t> increases with </a:t>
                </a:r>
                <a14:m>
                  <m:oMath xmlns:m="http://schemas.openxmlformats.org/officeDocument/2006/math">
                    <m:r>
                      <a:rPr lang="en-US" altLang="zh-TW" sz="2400" i="1">
                        <a:latin typeface="Cambria Math" panose="02040503050406030204" pitchFamily="18" charset="0"/>
                      </a:rPr>
                      <m:t>𝑏</m:t>
                    </m:r>
                  </m:oMath>
                </a14:m>
                <a:r>
                  <a:rPr lang="en-US" altLang="zh-TW" sz="2400" dirty="0"/>
                  <a:t> but the increase gradually slows down</a:t>
                </a:r>
                <a:r>
                  <a:rPr lang="zh-TW" altLang="en-US" sz="2400" dirty="0"/>
                  <a:t> </a:t>
                </a:r>
                <a:r>
                  <a:rPr lang="en-US" altLang="zh-TW" sz="2400" dirty="0">
                    <a:effectLst/>
                    <a:ea typeface="新細明體" panose="02020500000000000000" pitchFamily="18" charset="-120"/>
                  </a:rPr>
                  <a:t>(in scenario 2 &amp; 4)</a:t>
                </a:r>
              </a:p>
              <a:p>
                <a:pPr lvl="1">
                  <a:spcBef>
                    <a:spcPts val="600"/>
                  </a:spcBef>
                  <a:spcAft>
                    <a:spcPts val="600"/>
                  </a:spcAft>
                </a:pPr>
                <a14:m>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sub>
                    </m:sSub>
                  </m:oMath>
                </a14:m>
                <a:r>
                  <a:rPr lang="en-US" altLang="zh-TW" sz="2400" dirty="0">
                    <a:effectLst/>
                    <a:latin typeface="Times New Roman" panose="02020603050405020304" pitchFamily="18" charset="0"/>
                    <a:ea typeface="新細明體" panose="02020500000000000000" pitchFamily="18" charset="-120"/>
                  </a:rPr>
                  <a:t> decreases with increasing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at first, but shows a slight increase when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becomes large.</a:t>
                </a:r>
                <a:r>
                  <a:rPr lang="en-US" altLang="zh-TW" sz="2400" dirty="0">
                    <a:ea typeface="新細明體" panose="02020500000000000000" pitchFamily="18" charset="-120"/>
                  </a:rPr>
                  <a:t> </a:t>
                </a:r>
                <a:r>
                  <a:rPr lang="en-US" altLang="zh-TW" sz="2400">
                    <a:ea typeface="新細明體" panose="02020500000000000000" pitchFamily="18" charset="-120"/>
                  </a:rPr>
                  <a:t>(in all scenarios)</a:t>
                </a:r>
              </a:p>
            </p:txBody>
          </p:sp>
        </mc:Choice>
        <mc:Fallback xmlns="">
          <p:sp>
            <p:nvSpPr>
              <p:cNvPr id="3" name="內容版面配置區 2">
                <a:extLst>
                  <a:ext uri="{FF2B5EF4-FFF2-40B4-BE49-F238E27FC236}">
                    <a16:creationId xmlns:a16="http://schemas.microsoft.com/office/drawing/2014/main" id="{AF4F6E4A-0807-4474-A452-ADF6DF938506}"/>
                  </a:ext>
                </a:extLst>
              </p:cNvPr>
              <p:cNvSpPr>
                <a:spLocks noGrp="1" noRot="1" noChangeAspect="1" noMove="1" noResize="1" noEditPoints="1" noAdjustHandles="1" noChangeArrowheads="1" noChangeShapeType="1" noTextEdit="1"/>
              </p:cNvSpPr>
              <p:nvPr>
                <p:ph idx="1"/>
              </p:nvPr>
            </p:nvSpPr>
            <p:spPr>
              <a:xfrm>
                <a:off x="850900" y="1774307"/>
                <a:ext cx="10490200" cy="4258555"/>
              </a:xfrm>
              <a:blipFill>
                <a:blip r:embed="rId3"/>
                <a:stretch>
                  <a:fillRect l="-814" r="-5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47</a:t>
            </a:fld>
            <a:endParaRPr lang="en-US" dirty="0"/>
          </a:p>
        </p:txBody>
      </p:sp>
    </p:spTree>
    <p:extLst>
      <p:ext uri="{BB962C8B-B14F-4D97-AF65-F5344CB8AC3E}">
        <p14:creationId xmlns:p14="http://schemas.microsoft.com/office/powerpoint/2010/main" val="241050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F2D238-20BC-4180-AE46-38FCCF86084D}"/>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E52471-1C6D-4152-BCE3-985028AD9D07}"/>
                  </a:ext>
                </a:extLst>
              </p:cNvPr>
              <p:cNvSpPr>
                <a:spLocks noGrp="1"/>
              </p:cNvSpPr>
              <p:nvPr>
                <p:ph idx="1"/>
              </p:nvPr>
            </p:nvSpPr>
            <p:spPr/>
            <p:txBody>
              <a:bodyPr>
                <a:normAutofit/>
              </a:bodyPr>
              <a:lstStyle/>
              <a:p>
                <a:pPr marL="457200" indent="-457200">
                  <a:spcBef>
                    <a:spcPts val="600"/>
                  </a:spcBef>
                  <a:spcAft>
                    <a:spcPts val="600"/>
                  </a:spcAft>
                  <a:buFont typeface="+mj-lt"/>
                  <a:buAutoNum type="arabicPeriod" startAt="2"/>
                </a:pPr>
                <a:r>
                  <a:rPr lang="en-US" altLang="zh-TW" b="1" kern="100" dirty="0">
                    <a:effectLst/>
                    <a:ea typeface="新細明體" panose="02020500000000000000" pitchFamily="18" charset="-120"/>
                  </a:rPr>
                  <a:t>Effect of HP arrival rate</a:t>
                </a:r>
              </a:p>
              <a:p>
                <a:pPr lvl="1">
                  <a:spcBef>
                    <a:spcPts val="600"/>
                  </a:spcBef>
                  <a:spcAft>
                    <a:spcPts val="600"/>
                  </a:spcAft>
                </a:pPr>
                <a:r>
                  <a:rPr lang="en-US" altLang="zh-TW" sz="2400" kern="100" dirty="0">
                    <a:effectLst/>
                    <a:ea typeface="Cambria Math" panose="02040503050406030204" pitchFamily="18" charset="0"/>
                  </a:rPr>
                  <a:t>Increasing </a:t>
                </a:r>
                <a14:m>
                  <m:oMath xmlns:m="http://schemas.openxmlformats.org/officeDocument/2006/math">
                    <m:sSub>
                      <m:sSubPr>
                        <m:ctrlPr>
                          <a:rPr lang="en-US" altLang="zh-TW" sz="2400" b="0" i="1" kern="100" smtClean="0">
                            <a:effectLst/>
                            <a:latin typeface="Cambria Math" panose="02040503050406030204" pitchFamily="18" charset="0"/>
                            <a:ea typeface="Cambria Math" panose="02040503050406030204" pitchFamily="18" charset="0"/>
                          </a:rPr>
                        </m:ctrlPr>
                      </m:sSubPr>
                      <m:e>
                        <m:r>
                          <a:rPr lang="en-US" altLang="zh-TW" sz="2400" b="0" i="1" kern="100" smtClean="0">
                            <a:effectLst/>
                            <a:latin typeface="Cambria Math" panose="02040503050406030204" pitchFamily="18" charset="0"/>
                            <a:ea typeface="Cambria Math" panose="02040503050406030204" pitchFamily="18" charset="0"/>
                          </a:rPr>
                          <m:t>𝜆</m:t>
                        </m:r>
                      </m:e>
                      <m:sub>
                        <m:r>
                          <a:rPr lang="en-US" altLang="zh-TW" sz="2400" b="0" i="1" kern="100" smtClean="0">
                            <a:effectLst/>
                            <a:latin typeface="Cambria Math" panose="02040503050406030204" pitchFamily="18" charset="0"/>
                            <a:ea typeface="Cambria Math" panose="02040503050406030204" pitchFamily="18" charset="0"/>
                          </a:rPr>
                          <m:t>𝐻</m:t>
                        </m:r>
                      </m:sub>
                    </m:sSub>
                  </m:oMath>
                </a14:m>
                <a:r>
                  <a:rPr lang="en-US" altLang="zh-TW" sz="2400" b="0" i="0" kern="100" dirty="0">
                    <a:effectLst/>
                    <a:latin typeface="+mj-lt"/>
                    <a:ea typeface="Cambria Math" panose="02040503050406030204" pitchFamily="18" charset="0"/>
                  </a:rPr>
                  <a:t>,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and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 remains constant.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shows a downward trend.</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457200" indent="-457200">
                  <a:spcBef>
                    <a:spcPts val="600"/>
                  </a:spcBef>
                  <a:spcAft>
                    <a:spcPts val="600"/>
                  </a:spcAft>
                  <a:buFont typeface="+mj-lt"/>
                  <a:buAutoNum type="arabicPeriod" startAt="3"/>
                </a:pPr>
                <a:r>
                  <a:rPr lang="en-US" altLang="zh-TW" b="1" kern="100" dirty="0">
                    <a:effectLst/>
                    <a:ea typeface="新細明體" panose="02020500000000000000" pitchFamily="18" charset="-120"/>
                  </a:rPr>
                  <a:t>Effect of HP consensus rate</a:t>
                </a:r>
              </a:p>
              <a:p>
                <a:pPr lvl="1">
                  <a:spcBef>
                    <a:spcPts val="600"/>
                  </a:spcBef>
                  <a:spcAft>
                    <a:spcPts val="600"/>
                  </a:spcAft>
                </a:pPr>
                <a:r>
                  <a:rPr lang="en-US" altLang="zh-TW" sz="2400" kern="100" dirty="0">
                    <a:ea typeface="新細明體" panose="02020500000000000000" pitchFamily="18" charset="-120"/>
                  </a:rPr>
                  <a:t>I</a:t>
                </a:r>
                <a:r>
                  <a:rPr lang="en-US" altLang="zh-TW" sz="2400" kern="100" dirty="0">
                    <a:effectLst/>
                    <a:ea typeface="新細明體" panose="02020500000000000000" pitchFamily="18" charset="-120"/>
                  </a:rPr>
                  <a:t>ncreasing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𝜇</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kern="100">
                                <a:effectLst/>
                                <a:latin typeface="Cambria Math" panose="02040503050406030204" pitchFamily="18" charset="0"/>
                                <a:ea typeface="新細明體" panose="02020500000000000000" pitchFamily="18" charset="-120"/>
                              </a:rPr>
                              <m:t>2</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leads to an upward trend in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𝐿</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342900" indent="-342900">
                  <a:spcBef>
                    <a:spcPts val="600"/>
                  </a:spcBef>
                  <a:spcAft>
                    <a:spcPts val="600"/>
                  </a:spcAft>
                  <a:buFont typeface="+mj-lt"/>
                  <a:buAutoNum type="arabicPeriod" startAt="3"/>
                </a:pPr>
                <a:r>
                  <a:rPr lang="en-US" altLang="zh-TW" b="1" kern="100" dirty="0">
                    <a:effectLst/>
                    <a:ea typeface="新細明體" panose="02020500000000000000" pitchFamily="18" charset="-120"/>
                  </a:rPr>
                  <a:t>Effect </a:t>
                </a:r>
                <a:r>
                  <a:rPr lang="en-US" altLang="zh-TW" b="1" kern="100" dirty="0">
                    <a:ea typeface="新細明體" panose="02020500000000000000" pitchFamily="18" charset="-120"/>
                  </a:rPr>
                  <a:t>of impatience mechanism</a:t>
                </a:r>
              </a:p>
              <a:p>
                <a:pPr lvl="1">
                  <a:spcBef>
                    <a:spcPts val="600"/>
                  </a:spcBef>
                  <a:spcAft>
                    <a:spcPts val="600"/>
                  </a:spcAft>
                </a:pPr>
                <a:r>
                  <a:rPr lang="en-US" altLang="zh-TW" sz="2400" kern="100" dirty="0">
                    <a:effectLst/>
                    <a:ea typeface="新細明體" panose="02020500000000000000" pitchFamily="18" charset="-120"/>
                  </a:rPr>
                  <a:t>Scenarios with impatience leads to improvements in most performance metrics except throughput, when compared to scenarios without impatience. </a:t>
                </a:r>
              </a:p>
            </p:txBody>
          </p:sp>
        </mc:Choice>
        <mc:Fallback xmlns="">
          <p:sp>
            <p:nvSpPr>
              <p:cNvPr id="3" name="內容版面配置區 2">
                <a:extLst>
                  <a:ext uri="{FF2B5EF4-FFF2-40B4-BE49-F238E27FC236}">
                    <a16:creationId xmlns:a16="http://schemas.microsoft.com/office/drawing/2014/main" id="{9DE52471-1C6D-4152-BCE3-985028AD9D07}"/>
                  </a:ext>
                </a:extLst>
              </p:cNvPr>
              <p:cNvSpPr>
                <a:spLocks noGrp="1" noRot="1" noChangeAspect="1" noMove="1" noResize="1" noEditPoints="1" noAdjustHandles="1" noChangeArrowheads="1" noChangeShapeType="1" noTextEdit="1"/>
              </p:cNvSpPr>
              <p:nvPr>
                <p:ph idx="1"/>
              </p:nvPr>
            </p:nvSpPr>
            <p:spPr>
              <a:blipFill>
                <a:blip r:embed="rId3"/>
                <a:stretch>
                  <a:fillRect l="-814" t="-945" r="-1395" b="-330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5B8F2B3-2A93-41AB-83DF-D02FB7ED4497}"/>
              </a:ext>
            </a:extLst>
          </p:cNvPr>
          <p:cNvSpPr>
            <a:spLocks noGrp="1"/>
          </p:cNvSpPr>
          <p:nvPr>
            <p:ph type="sldNum" sz="quarter" idx="12"/>
          </p:nvPr>
        </p:nvSpPr>
        <p:spPr/>
        <p:txBody>
          <a:bodyPr/>
          <a:lstStyle/>
          <a:p>
            <a:fld id="{69E57DC2-970A-4B3E-BB1C-7A09969E49DF}" type="slidenum">
              <a:rPr lang="en-US" smtClean="0"/>
              <a:t>48</a:t>
            </a:fld>
            <a:endParaRPr lang="en-US" dirty="0"/>
          </a:p>
        </p:txBody>
      </p:sp>
    </p:spTree>
    <p:extLst>
      <p:ext uri="{BB962C8B-B14F-4D97-AF65-F5344CB8AC3E}">
        <p14:creationId xmlns:p14="http://schemas.microsoft.com/office/powerpoint/2010/main" val="309187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Future Work</a:t>
            </a:r>
            <a:endParaRPr lang="zh-TW" altLang="en-US" dirty="0"/>
          </a:p>
        </p:txBody>
      </p:sp>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899" y="1959365"/>
            <a:ext cx="10938329" cy="3867404"/>
          </a:xfrm>
        </p:spPr>
        <p:txBody>
          <a:bodyPr>
            <a:normAutofit fontScale="92500"/>
          </a:bodyPr>
          <a:lstStyle/>
          <a:p>
            <a:r>
              <a:rPr lang="en-US" altLang="zh-TW" b="1" dirty="0"/>
              <a:t>Incorporate realistic voting mechanisms</a:t>
            </a:r>
          </a:p>
          <a:p>
            <a:pPr marL="0" indent="0">
              <a:buNone/>
            </a:pPr>
            <a:r>
              <a:rPr lang="en-US" altLang="zh-TW" dirty="0"/>
              <a:t>    Integrate more practical consensus voting procedures to reflect actual blockchain operations.</a:t>
            </a:r>
          </a:p>
          <a:p>
            <a:endParaRPr lang="en-US" altLang="zh-TW" dirty="0"/>
          </a:p>
          <a:p>
            <a:r>
              <a:rPr lang="en-US" altLang="zh-TW" b="1" dirty="0"/>
              <a:t>Dynamic batch policy optimization</a:t>
            </a:r>
          </a:p>
          <a:p>
            <a:pPr marL="0" indent="0">
              <a:buNone/>
            </a:pPr>
            <a:r>
              <a:rPr lang="en-US" altLang="zh-TW" dirty="0"/>
              <a:t>    Adapt the batch size based on the real-time state of the customer and block queues.</a:t>
            </a:r>
          </a:p>
          <a:p>
            <a:endParaRPr lang="en-US" altLang="zh-TW" dirty="0"/>
          </a:p>
          <a:p>
            <a:r>
              <a:rPr lang="en-US" altLang="zh-TW" b="1" dirty="0"/>
              <a:t>Enhanced impatience modeling</a:t>
            </a:r>
          </a:p>
          <a:p>
            <a:pPr marL="0" indent="0">
              <a:buNone/>
            </a:pPr>
            <a:r>
              <a:rPr lang="en-US" altLang="zh-TW" dirty="0"/>
              <a:t>    Extend impatience behavior to account for total waiting time until departure.</a:t>
            </a:r>
            <a:endParaRPr lang="zh-TW" altLang="en-US" dirty="0"/>
          </a:p>
        </p:txBody>
      </p:sp>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49</a:t>
            </a:fld>
            <a:endParaRPr lang="en-US" dirty="0"/>
          </a:p>
        </p:txBody>
      </p:sp>
    </p:spTree>
    <p:extLst>
      <p:ext uri="{BB962C8B-B14F-4D97-AF65-F5344CB8AC3E}">
        <p14:creationId xmlns:p14="http://schemas.microsoft.com/office/powerpoint/2010/main" val="3926772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3C7C3-4D73-4F94-8192-6B5587375E96}"/>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FA29EB69-540F-4E3B-A7E7-FC13BE290E87}"/>
              </a:ext>
            </a:extLst>
          </p:cNvPr>
          <p:cNvSpPr>
            <a:spLocks noGrp="1"/>
          </p:cNvSpPr>
          <p:nvPr>
            <p:ph idx="1"/>
          </p:nvPr>
        </p:nvSpPr>
        <p:spPr/>
        <p:txBody>
          <a:bodyPr anchor="ctr">
            <a:normAutofit/>
          </a:bodyPr>
          <a:lstStyle/>
          <a:p>
            <a:pPr>
              <a:spcBef>
                <a:spcPts val="1200"/>
              </a:spcBef>
              <a:spcAft>
                <a:spcPts val="1200"/>
              </a:spcAft>
            </a:pPr>
            <a:r>
              <a:rPr lang="en-US" altLang="zh-TW" dirty="0"/>
              <a:t>In [2], apply M/M/n/L queues </a:t>
            </a:r>
            <a:r>
              <a:rPr lang="en-US" altLang="zh-TW" dirty="0">
                <a:effectLst/>
                <a:latin typeface="Times New Roman" panose="02020603050405020304" pitchFamily="18" charset="0"/>
                <a:ea typeface="新細明體" panose="02020500000000000000" pitchFamily="18" charset="-120"/>
              </a:rPr>
              <a:t>modeling transaction processing and block generation in Bitcoin taking account of </a:t>
            </a:r>
            <a:r>
              <a:rPr lang="en-US" altLang="zh-TW" sz="2400" dirty="0">
                <a:solidFill>
                  <a:schemeClr val="accent3"/>
                </a:solidFill>
                <a:ea typeface="新細明體" panose="02020500000000000000" pitchFamily="18" charset="-120"/>
              </a:rPr>
              <a:t>block generation rate</a:t>
            </a:r>
            <a:endParaRPr lang="en-US" altLang="zh-TW" sz="2400" dirty="0">
              <a:solidFill>
                <a:schemeClr val="accent3"/>
              </a:solidFill>
            </a:endParaRPr>
          </a:p>
          <a:p>
            <a:pPr>
              <a:spcBef>
                <a:spcPts val="1200"/>
              </a:spcBef>
              <a:spcAft>
                <a:spcPts val="1200"/>
              </a:spcAft>
            </a:pPr>
            <a:r>
              <a:rPr lang="en-US" altLang="zh-TW" dirty="0"/>
              <a:t>In [7], Blockchain queuing model with </a:t>
            </a:r>
            <a:r>
              <a:rPr lang="en-US" altLang="zh-TW" dirty="0">
                <a:solidFill>
                  <a:schemeClr val="accent3"/>
                </a:solidFill>
              </a:rPr>
              <a:t>non-preemptive limited-priority </a:t>
            </a:r>
            <a:r>
              <a:rPr lang="en-US" altLang="zh-TW" dirty="0"/>
              <a:t>is proposed,</a:t>
            </a:r>
            <a:r>
              <a:rPr lang="en-US" altLang="zh-TW" dirty="0">
                <a:effectLst/>
                <a:latin typeface="Times New Roman" panose="02020603050405020304" pitchFamily="18" charset="0"/>
                <a:ea typeface="新細明體" panose="02020500000000000000" pitchFamily="18" charset="-120"/>
              </a:rPr>
              <a:t> illustrating the performance tradeoffs between high- and low-priority transaction classes</a:t>
            </a:r>
            <a:endParaRPr lang="en-US" altLang="zh-TW" dirty="0"/>
          </a:p>
          <a:p>
            <a:pPr>
              <a:spcBef>
                <a:spcPts val="1200"/>
              </a:spcBef>
              <a:spcAft>
                <a:spcPts val="1200"/>
              </a:spcAft>
            </a:pPr>
            <a:r>
              <a:rPr lang="en-US" altLang="zh-TW" dirty="0"/>
              <a:t>In</a:t>
            </a:r>
            <a:r>
              <a:rPr lang="zh-TW" altLang="en-US" dirty="0"/>
              <a:t> </a:t>
            </a:r>
            <a:r>
              <a:rPr lang="en-US" altLang="zh-TW" dirty="0"/>
              <a:t>[10], a blockchain transaction system</a:t>
            </a:r>
            <a:r>
              <a:rPr lang="zh-TW" altLang="en-US" dirty="0"/>
              <a:t> </a:t>
            </a:r>
            <a:r>
              <a:rPr lang="en-US" altLang="zh-TW" dirty="0"/>
              <a:t>with </a:t>
            </a:r>
            <a:r>
              <a:rPr lang="en-US" altLang="zh-TW" dirty="0">
                <a:solidFill>
                  <a:schemeClr val="accent3"/>
                </a:solidFill>
              </a:rPr>
              <a:t>consensus </a:t>
            </a:r>
            <a:r>
              <a:rPr lang="en-US" altLang="zh-TW" dirty="0">
                <a:solidFill>
                  <a:schemeClr val="tx1"/>
                </a:solidFill>
              </a:rPr>
              <a:t>that realizes multi-chain interoperability and provides a practical cross-chain architecture </a:t>
            </a:r>
            <a:r>
              <a:rPr lang="en-US" altLang="zh-TW" dirty="0"/>
              <a:t>is presented.</a:t>
            </a:r>
            <a:endParaRPr lang="zh-TW" altLang="en-US" dirty="0"/>
          </a:p>
        </p:txBody>
      </p:sp>
      <p:sp>
        <p:nvSpPr>
          <p:cNvPr id="4" name="投影片編號版面配置區 3">
            <a:extLst>
              <a:ext uri="{FF2B5EF4-FFF2-40B4-BE49-F238E27FC236}">
                <a16:creationId xmlns:a16="http://schemas.microsoft.com/office/drawing/2014/main" id="{DB1D85AF-0A32-47D0-8F9B-CD7394D479F4}"/>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504306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31E3521-B0DC-4B8C-B1A8-6E569993FF57}"/>
              </a:ext>
            </a:extLst>
          </p:cNvPr>
          <p:cNvSpPr>
            <a:spLocks noGrp="1"/>
          </p:cNvSpPr>
          <p:nvPr>
            <p:ph type="ctrTitle"/>
          </p:nvPr>
        </p:nvSpPr>
        <p:spPr>
          <a:xfrm>
            <a:off x="1600200" y="2606040"/>
            <a:ext cx="8991600" cy="1645920"/>
          </a:xfrm>
        </p:spPr>
        <p:txBody>
          <a:bodyPr/>
          <a:lstStyle/>
          <a:p>
            <a:r>
              <a:rPr lang="en-US" altLang="zh-TW" dirty="0"/>
              <a:t>Thank you for listening</a:t>
            </a:r>
            <a:endParaRPr lang="zh-TW" altLang="en-US" dirty="0"/>
          </a:p>
        </p:txBody>
      </p:sp>
    </p:spTree>
    <p:extLst>
      <p:ext uri="{BB962C8B-B14F-4D97-AF65-F5344CB8AC3E}">
        <p14:creationId xmlns:p14="http://schemas.microsoft.com/office/powerpoint/2010/main" val="2931838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8BA7-A8E2-4F1C-BAE2-8F1B431934C2}"/>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0FC40E37-0961-4D3A-83A1-A7680E734CD7}"/>
              </a:ext>
            </a:extLst>
          </p:cNvPr>
          <p:cNvSpPr>
            <a:spLocks noGrp="1"/>
          </p:cNvSpPr>
          <p:nvPr>
            <p:ph idx="1"/>
          </p:nvPr>
        </p:nvSpPr>
        <p:spPr/>
        <p:txBody>
          <a:bodyPr>
            <a:noAutofit/>
          </a:bodyPr>
          <a:lstStyle/>
          <a:p>
            <a:pPr algn="just">
              <a:spcBef>
                <a:spcPts val="1200"/>
              </a:spcBef>
              <a:spcAft>
                <a:spcPts val="1200"/>
              </a:spcAft>
            </a:pPr>
            <a:r>
              <a:rPr lang="en-US" altLang="zh-TW" sz="2200" b="1" dirty="0">
                <a:solidFill>
                  <a:schemeClr val="accent3"/>
                </a:solidFill>
              </a:rPr>
              <a:t>Blockchain</a:t>
            </a:r>
            <a:r>
              <a:rPr lang="en-US" altLang="zh-TW" sz="2200" dirty="0"/>
              <a:t> is</a:t>
            </a:r>
            <a:r>
              <a:rPr lang="zh-TW" altLang="en-US" sz="2200" dirty="0"/>
              <a:t> </a:t>
            </a:r>
            <a:r>
              <a:rPr lang="en-US" altLang="zh-TW" sz="2200" dirty="0"/>
              <a:t>first proposed by Nakamoto in 2008; evolved into core infrastructure for </a:t>
            </a:r>
            <a:r>
              <a:rPr lang="en-US" altLang="zh-TW" sz="2200" b="1" dirty="0"/>
              <a:t>digital trust</a:t>
            </a:r>
            <a:r>
              <a:rPr lang="en-US" altLang="zh-TW" sz="2200" dirty="0"/>
              <a:t> and </a:t>
            </a:r>
            <a:r>
              <a:rPr lang="en-US" altLang="zh-TW" sz="2200" b="1" dirty="0"/>
              <a:t>decentralized systems</a:t>
            </a:r>
          </a:p>
          <a:p>
            <a:pPr lvl="1" algn="just">
              <a:spcBef>
                <a:spcPts val="1200"/>
              </a:spcBef>
              <a:spcAft>
                <a:spcPts val="1200"/>
              </a:spcAft>
            </a:pPr>
            <a:r>
              <a:rPr lang="en-US" altLang="zh-TW" sz="2200" dirty="0"/>
              <a:t>Decentralization, transparency, and immutability</a:t>
            </a:r>
          </a:p>
          <a:p>
            <a:pPr algn="just">
              <a:spcBef>
                <a:spcPts val="1200"/>
              </a:spcBef>
              <a:spcAft>
                <a:spcPts val="1200"/>
              </a:spcAft>
            </a:pPr>
            <a:r>
              <a:rPr lang="en-US" altLang="zh-TW" sz="2200" dirty="0"/>
              <a:t>Key technical challenge: </a:t>
            </a:r>
            <a:r>
              <a:rPr lang="en-US" altLang="zh-TW" sz="2200" b="1" dirty="0">
                <a:solidFill>
                  <a:schemeClr val="accent3"/>
                </a:solidFill>
              </a:rPr>
              <a:t>interoperability</a:t>
            </a:r>
            <a:r>
              <a:rPr lang="zh-TW" altLang="en-US" sz="2200" dirty="0"/>
              <a:t> </a:t>
            </a:r>
            <a:endParaRPr lang="en-US" altLang="zh-TW" sz="2200" dirty="0"/>
          </a:p>
          <a:p>
            <a:pPr lvl="1" algn="just">
              <a:spcBef>
                <a:spcPts val="1200"/>
              </a:spcBef>
              <a:spcAft>
                <a:spcPts val="1200"/>
              </a:spcAft>
            </a:pPr>
            <a:r>
              <a:rPr lang="en-US" altLang="zh-TW" sz="2200" dirty="0"/>
              <a:t>Difficulty in communication and asset exchange between independent blockchains</a:t>
            </a:r>
          </a:p>
          <a:p>
            <a:pPr algn="just">
              <a:spcBef>
                <a:spcPts val="1200"/>
              </a:spcBef>
              <a:spcAft>
                <a:spcPts val="1200"/>
              </a:spcAft>
            </a:pPr>
            <a:r>
              <a:rPr lang="en-US" altLang="zh-TW" sz="2200" dirty="0"/>
              <a:t>Solution:</a:t>
            </a:r>
            <a:r>
              <a:rPr lang="zh-TW" altLang="en-US" sz="2200" dirty="0"/>
              <a:t> </a:t>
            </a:r>
            <a:r>
              <a:rPr lang="en-US" altLang="zh-TW" sz="2200" b="1" dirty="0">
                <a:solidFill>
                  <a:schemeClr val="accent3"/>
                </a:solidFill>
              </a:rPr>
              <a:t>cross-chain bridges</a:t>
            </a:r>
          </a:p>
          <a:p>
            <a:pPr lvl="1"/>
            <a:r>
              <a:rPr lang="en-US" altLang="zh-TW" sz="2200" dirty="0"/>
              <a:t>Protocol-base mechanism which </a:t>
            </a:r>
            <a:r>
              <a:rPr lang="en-US" altLang="zh-TW" sz="2200" dirty="0">
                <a:effectLst/>
                <a:latin typeface="Times New Roman" panose="02020603050405020304" pitchFamily="18" charset="0"/>
                <a:ea typeface="新細明體" panose="02020500000000000000" pitchFamily="18" charset="-120"/>
              </a:rPr>
              <a:t>allow heterogeneous blockchains to interoperate</a:t>
            </a:r>
            <a:endParaRPr lang="zh-TW" altLang="en-US" sz="2200" dirty="0"/>
          </a:p>
        </p:txBody>
      </p:sp>
      <p:sp>
        <p:nvSpPr>
          <p:cNvPr id="4" name="投影片編號版面配置區 3">
            <a:extLst>
              <a:ext uri="{FF2B5EF4-FFF2-40B4-BE49-F238E27FC236}">
                <a16:creationId xmlns:a16="http://schemas.microsoft.com/office/drawing/2014/main" id="{E0300F4D-2915-4A4B-BB77-CAE0B6245D43}"/>
              </a:ext>
            </a:extLst>
          </p:cNvPr>
          <p:cNvSpPr>
            <a:spLocks noGrp="1"/>
          </p:cNvSpPr>
          <p:nvPr>
            <p:ph type="sldNum" sz="quarter" idx="12"/>
          </p:nvPr>
        </p:nvSpPr>
        <p:spPr/>
        <p:txBody>
          <a:bodyPr/>
          <a:lstStyle/>
          <a:p>
            <a:fld id="{69E57DC2-970A-4B3E-BB1C-7A09969E49DF}" type="slidenum">
              <a:rPr lang="en-US" smtClean="0"/>
              <a:t>51</a:t>
            </a:fld>
            <a:endParaRPr lang="en-US" dirty="0"/>
          </a:p>
        </p:txBody>
      </p:sp>
    </p:spTree>
    <p:extLst>
      <p:ext uri="{BB962C8B-B14F-4D97-AF65-F5344CB8AC3E}">
        <p14:creationId xmlns:p14="http://schemas.microsoft.com/office/powerpoint/2010/main" val="17292220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F173-05C7-4E9E-9CE7-658F5BB18C24}"/>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AE780AA3-F858-4B70-8164-BFB9D0C416AC}"/>
              </a:ext>
            </a:extLst>
          </p:cNvPr>
          <p:cNvSpPr>
            <a:spLocks noGrp="1"/>
          </p:cNvSpPr>
          <p:nvPr>
            <p:ph idx="1"/>
          </p:nvPr>
        </p:nvSpPr>
        <p:spPr>
          <a:xfrm>
            <a:off x="850900" y="1663700"/>
            <a:ext cx="10490200" cy="5014892"/>
          </a:xfrm>
        </p:spPr>
        <p:txBody>
          <a:bodyPr>
            <a:noAutofit/>
          </a:bodyPr>
          <a:lstStyle/>
          <a:p>
            <a:pPr>
              <a:spcBef>
                <a:spcPts val="600"/>
              </a:spcBef>
              <a:spcAft>
                <a:spcPts val="600"/>
              </a:spcAft>
            </a:pPr>
            <a:r>
              <a:rPr lang="en-US" altLang="zh-TW" dirty="0"/>
              <a:t>The </a:t>
            </a:r>
            <a:r>
              <a:rPr lang="en-US" altLang="zh-TW" b="1" dirty="0">
                <a:solidFill>
                  <a:schemeClr val="tx1"/>
                </a:solidFill>
              </a:rPr>
              <a:t>partial batch </a:t>
            </a:r>
            <a:r>
              <a:rPr lang="en-US" altLang="zh-TW" dirty="0"/>
              <a:t>queueing model for </a:t>
            </a:r>
            <a:r>
              <a:rPr lang="en-US" altLang="zh-TW" b="1" dirty="0"/>
              <a:t>cross-chain transaction</a:t>
            </a:r>
            <a:r>
              <a:rPr lang="en-US" altLang="zh-TW" dirty="0"/>
              <a:t> flows is studied</a:t>
            </a:r>
          </a:p>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sz="2200" b="1" dirty="0"/>
              <a:t>Customer queue: </a:t>
            </a:r>
            <a:r>
              <a:rPr lang="en-US" altLang="zh-TW" sz="2200" dirty="0"/>
              <a:t>waiting to be selected for block formation</a:t>
            </a:r>
          </a:p>
          <a:p>
            <a:pPr lvl="1">
              <a:spcBef>
                <a:spcPts val="600"/>
              </a:spcBef>
              <a:spcAft>
                <a:spcPts val="600"/>
              </a:spcAft>
            </a:pPr>
            <a:r>
              <a:rPr lang="en-US" altLang="zh-TW" sz="2200" b="1" dirty="0"/>
              <a:t>Block queue: </a:t>
            </a:r>
            <a:r>
              <a:rPr lang="en-US" altLang="zh-TW" sz="2200" dirty="0"/>
              <a:t>undergoing consensus</a:t>
            </a:r>
          </a:p>
          <a:p>
            <a:pPr>
              <a:spcBef>
                <a:spcPts val="600"/>
              </a:spcBef>
              <a:spcAft>
                <a:spcPts val="600"/>
              </a:spcAft>
            </a:pPr>
            <a:r>
              <a:rPr lang="en-US" altLang="zh-TW" b="1" dirty="0"/>
              <a:t>ON / OFF</a:t>
            </a:r>
            <a:r>
              <a:rPr lang="en-US" altLang="zh-TW" dirty="0"/>
              <a:t> mechanism</a:t>
            </a:r>
          </a:p>
          <a:p>
            <a:pPr>
              <a:spcBef>
                <a:spcPts val="600"/>
              </a:spcBef>
              <a:spcAft>
                <a:spcPts val="600"/>
              </a:spcAft>
            </a:pPr>
            <a:r>
              <a:rPr lang="en-US" altLang="zh-TW" dirty="0"/>
              <a:t>Four scenarios are considered</a:t>
            </a:r>
          </a:p>
          <a:p>
            <a:pPr lvl="1">
              <a:spcBef>
                <a:spcPts val="600"/>
              </a:spcBef>
              <a:spcAft>
                <a:spcPts val="600"/>
              </a:spcAft>
            </a:pPr>
            <a:r>
              <a:rPr lang="en-US" altLang="zh-TW" sz="2200" dirty="0"/>
              <a:t>With / Without priority</a:t>
            </a:r>
          </a:p>
          <a:p>
            <a:pPr lvl="1">
              <a:spcBef>
                <a:spcPts val="600"/>
              </a:spcBef>
              <a:spcAft>
                <a:spcPts val="600"/>
              </a:spcAft>
            </a:pPr>
            <a:r>
              <a:rPr lang="en-US" altLang="zh-TW" sz="2200" dirty="0"/>
              <a:t>With / Without impatience </a:t>
            </a:r>
          </a:p>
        </p:txBody>
      </p:sp>
      <p:sp>
        <p:nvSpPr>
          <p:cNvPr id="4" name="投影片編號版面配置區 3">
            <a:extLst>
              <a:ext uri="{FF2B5EF4-FFF2-40B4-BE49-F238E27FC236}">
                <a16:creationId xmlns:a16="http://schemas.microsoft.com/office/drawing/2014/main" id="{304E3714-A58A-4776-9112-929BC59003F3}"/>
              </a:ext>
            </a:extLst>
          </p:cNvPr>
          <p:cNvSpPr>
            <a:spLocks noGrp="1"/>
          </p:cNvSpPr>
          <p:nvPr>
            <p:ph type="sldNum" sz="quarter" idx="12"/>
          </p:nvPr>
        </p:nvSpPr>
        <p:spPr/>
        <p:txBody>
          <a:bodyPr/>
          <a:lstStyle/>
          <a:p>
            <a:fld id="{69E57DC2-970A-4B3E-BB1C-7A09969E49DF}" type="slidenum">
              <a:rPr lang="en-US" smtClean="0"/>
              <a:t>52</a:t>
            </a:fld>
            <a:endParaRPr lang="en-US" dirty="0"/>
          </a:p>
        </p:txBody>
      </p:sp>
    </p:spTree>
    <p:extLst>
      <p:ext uri="{BB962C8B-B14F-4D97-AF65-F5344CB8AC3E}">
        <p14:creationId xmlns:p14="http://schemas.microsoft.com/office/powerpoint/2010/main" val="1618252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725558"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b="1" i="0" dirty="0">
                    <a:latin typeface="+mj-lt"/>
                  </a:rPr>
                  <a:t> </a:t>
                </a:r>
                <a:r>
                  <a:rPr lang="en-US" altLang="zh-TW" b="1" i="0" dirty="0"/>
                  <a:t>vs.</a:t>
                </a:r>
                <a:r>
                  <a:rPr lang="en-US" altLang="zh-TW" b="1" i="0" dirty="0">
                    <a:latin typeface="+mj-lt"/>
                  </a:rPr>
                  <a:t>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𝑳</m:t>
                        </m:r>
                      </m:e>
                      <m:sub>
                        <m:r>
                          <a:rPr lang="en-US" altLang="zh-TW" b="1" i="1" smtClean="0">
                            <a:latin typeface="Cambria Math" panose="02040503050406030204" pitchFamily="18" charset="0"/>
                          </a:rPr>
                          <m:t>𝒃</m:t>
                        </m:r>
                      </m:sub>
                    </m:sSub>
                  </m:oMath>
                </a14:m>
                <a:endParaRPr lang="zh-TW" altLang="en-US" i="1"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725558" cy="1188720"/>
              </a:xfrm>
              <a:blipFill>
                <a:blip r:embed="rId3"/>
                <a:stretch>
                  <a:fillRect l="-145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53</a:t>
            </a:fld>
            <a:endParaRPr lang="en-US" dirty="0"/>
          </a:p>
        </p:txBody>
      </p:sp>
      <p:graphicFrame>
        <p:nvGraphicFramePr>
          <p:cNvPr id="7" name="圖表 6">
            <a:extLst>
              <a:ext uri="{FF2B5EF4-FFF2-40B4-BE49-F238E27FC236}">
                <a16:creationId xmlns:a16="http://schemas.microsoft.com/office/drawing/2014/main" id="{5C328963-E5B9-47BA-968B-7EA3AF2978CB}"/>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a:extLst>
              <a:ext uri="{FF2B5EF4-FFF2-40B4-BE49-F238E27FC236}">
                <a16:creationId xmlns:a16="http://schemas.microsoft.com/office/drawing/2014/main" id="{03CBF620-1E37-4172-93D9-D3B0D468936E}"/>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73102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965044"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dirty="0"/>
                  <a:t> 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𝒉</m:t>
                        </m:r>
                      </m:sub>
                    </m:sSub>
                  </m:oMath>
                </a14:m>
                <a:endParaRPr lang="zh-TW" altLang="en-US"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965044" cy="1188720"/>
              </a:xfrm>
              <a:blipFill>
                <a:blip r:embed="rId2"/>
                <a:stretch>
                  <a:fillRect l="-14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54</a:t>
            </a:fld>
            <a:endParaRPr lang="en-US" dirty="0"/>
          </a:p>
        </p:txBody>
      </p:sp>
      <p:graphicFrame>
        <p:nvGraphicFramePr>
          <p:cNvPr id="6" name="圖表 5">
            <a:extLst>
              <a:ext uri="{FF2B5EF4-FFF2-40B4-BE49-F238E27FC236}">
                <a16:creationId xmlns:a16="http://schemas.microsoft.com/office/drawing/2014/main" id="{D5041A10-9017-4FC8-93D6-8BE402D064BC}"/>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9F7A84C-74DF-494B-9D26-BE0A40468697}"/>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19530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1701097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a:xfrm>
            <a:off x="850900" y="379494"/>
            <a:ext cx="5879684" cy="1188720"/>
          </a:xfrm>
        </p:spPr>
        <p:txBody>
          <a:bodyPr/>
          <a:lstStyle/>
          <a:p>
            <a:r>
              <a:rPr lang="en-US" altLang="zh-TW" dirty="0"/>
              <a:t>System Model</a:t>
            </a:r>
            <a:endParaRPr lang="zh-TW" altLang="en-US" sz="2800" dirty="0"/>
          </a:p>
        </p:txBody>
      </p:sp>
      <p:sp>
        <p:nvSpPr>
          <p:cNvPr id="11" name="內容版面配置區 10">
            <a:extLst>
              <a:ext uri="{FF2B5EF4-FFF2-40B4-BE49-F238E27FC236}">
                <a16:creationId xmlns:a16="http://schemas.microsoft.com/office/drawing/2014/main" id="{AB3647AA-60C9-48EB-AF10-EA9A9A2AAE72}"/>
              </a:ext>
            </a:extLst>
          </p:cNvPr>
          <p:cNvSpPr>
            <a:spLocks noGrp="1"/>
          </p:cNvSpPr>
          <p:nvPr>
            <p:ph idx="1"/>
          </p:nvPr>
        </p:nvSpPr>
        <p:spPr>
          <a:xfrm>
            <a:off x="850900" y="1959365"/>
            <a:ext cx="10490200" cy="4277662"/>
          </a:xfrm>
        </p:spPr>
        <p:txBody>
          <a:bodyPr anchor="ctr">
            <a:noAutofit/>
          </a:bodyPr>
          <a:lstStyle/>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b="1" dirty="0"/>
              <a:t>Customer queue: </a:t>
            </a:r>
            <a:r>
              <a:rPr lang="en-US" altLang="zh-TW" dirty="0"/>
              <a:t>waiting to be selected for block formation with partial batch</a:t>
            </a:r>
          </a:p>
          <a:p>
            <a:pPr lvl="1">
              <a:spcBef>
                <a:spcPts val="600"/>
              </a:spcBef>
              <a:spcAft>
                <a:spcPts val="600"/>
              </a:spcAft>
            </a:pPr>
            <a:r>
              <a:rPr lang="en-US" altLang="zh-TW" b="1" dirty="0"/>
              <a:t>Block queue: </a:t>
            </a:r>
            <a:r>
              <a:rPr lang="en-US" altLang="zh-TW" dirty="0"/>
              <a:t>undergoing consensus</a:t>
            </a:r>
          </a:p>
          <a:p>
            <a:pPr>
              <a:spcBef>
                <a:spcPts val="600"/>
              </a:spcBef>
              <a:spcAft>
                <a:spcPts val="600"/>
              </a:spcAft>
            </a:pPr>
            <a:r>
              <a:rPr lang="en-US" altLang="zh-TW" b="1" dirty="0"/>
              <a:t>ON / OFF</a:t>
            </a:r>
            <a:r>
              <a:rPr lang="en-US" altLang="zh-TW" dirty="0"/>
              <a:t> mechanism</a:t>
            </a:r>
          </a:p>
          <a:p>
            <a:pPr lvl="1"/>
            <a:r>
              <a:rPr lang="en-US" altLang="zh-TW" dirty="0"/>
              <a:t>During ON period: arrival / block generation / consensus / (impatience)</a:t>
            </a:r>
          </a:p>
          <a:p>
            <a:pPr lvl="1"/>
            <a:r>
              <a:rPr lang="en-US" altLang="zh-TW" dirty="0"/>
              <a:t>During OFF period: arrival / (impatience)</a:t>
            </a:r>
          </a:p>
          <a:p>
            <a:pPr>
              <a:spcBef>
                <a:spcPts val="600"/>
              </a:spcBef>
              <a:spcAft>
                <a:spcPts val="600"/>
              </a:spcAft>
            </a:pPr>
            <a:r>
              <a:rPr lang="en-US" altLang="zh-TW" dirty="0"/>
              <a:t>Four scenarios are considered</a:t>
            </a:r>
          </a:p>
          <a:p>
            <a:pPr lvl="1">
              <a:spcBef>
                <a:spcPts val="600"/>
              </a:spcBef>
              <a:spcAft>
                <a:spcPts val="600"/>
              </a:spcAft>
            </a:pPr>
            <a:r>
              <a:rPr lang="en-US" altLang="zh-TW" dirty="0"/>
              <a:t>With / Without priority</a:t>
            </a:r>
          </a:p>
          <a:p>
            <a:pPr lvl="1">
              <a:spcBef>
                <a:spcPts val="600"/>
              </a:spcBef>
              <a:spcAft>
                <a:spcPts val="600"/>
              </a:spcAft>
            </a:pPr>
            <a:r>
              <a:rPr lang="en-US" altLang="zh-TW" dirty="0"/>
              <a:t>With / Without impatience </a:t>
            </a:r>
          </a:p>
        </p:txBody>
      </p:sp>
      <p:sp>
        <p:nvSpPr>
          <p:cNvPr id="3" name="投影片編號版面配置區 2">
            <a:extLst>
              <a:ext uri="{FF2B5EF4-FFF2-40B4-BE49-F238E27FC236}">
                <a16:creationId xmlns:a16="http://schemas.microsoft.com/office/drawing/2014/main" id="{D35BDA4F-3627-ECBE-8C73-3F23953DF20E}"/>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66182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p:txBody>
          <a:bodyPr/>
          <a:lstStyle/>
          <a:p>
            <a:r>
              <a:rPr lang="en-US" altLang="zh-TW" dirty="0"/>
              <a:t>System Model</a:t>
            </a:r>
            <a:endParaRPr lang="zh-TW" altLang="en-US" dirty="0"/>
          </a:p>
        </p:txBody>
      </p:sp>
      <p:sp>
        <p:nvSpPr>
          <p:cNvPr id="4" name="投影片編號版面配置區 3">
            <a:extLst>
              <a:ext uri="{FF2B5EF4-FFF2-40B4-BE49-F238E27FC236}">
                <a16:creationId xmlns:a16="http://schemas.microsoft.com/office/drawing/2014/main" id="{95050E97-45E4-470E-8911-16F8B3D7F0C2}"/>
              </a:ext>
            </a:extLst>
          </p:cNvPr>
          <p:cNvSpPr>
            <a:spLocks noGrp="1"/>
          </p:cNvSpPr>
          <p:nvPr>
            <p:ph type="sldNum" sz="quarter" idx="12"/>
          </p:nvPr>
        </p:nvSpPr>
        <p:spPr/>
        <p:txBody>
          <a:bodyPr/>
          <a:lstStyle/>
          <a:p>
            <a:fld id="{69E57DC2-970A-4B3E-BB1C-7A09969E49DF}" type="slidenum">
              <a:rPr lang="en-US" smtClean="0"/>
              <a:t>8</a:t>
            </a:fld>
            <a:endParaRPr lang="en-US" dirty="0"/>
          </a:p>
        </p:txBody>
      </p:sp>
      <p:pic>
        <p:nvPicPr>
          <p:cNvPr id="26" name="圖片 25">
            <a:extLst>
              <a:ext uri="{FF2B5EF4-FFF2-40B4-BE49-F238E27FC236}">
                <a16:creationId xmlns:a16="http://schemas.microsoft.com/office/drawing/2014/main" id="{071D6BEA-402A-4234-B360-909CF32AC938}"/>
              </a:ext>
            </a:extLst>
          </p:cNvPr>
          <p:cNvPicPr>
            <a:picLocks noChangeAspect="1"/>
          </p:cNvPicPr>
          <p:nvPr/>
        </p:nvPicPr>
        <p:blipFill>
          <a:blip r:embed="rId3"/>
          <a:srcRect/>
          <a:stretch/>
        </p:blipFill>
        <p:spPr>
          <a:xfrm>
            <a:off x="1788048" y="2756934"/>
            <a:ext cx="8636761" cy="1524134"/>
          </a:xfrm>
          <a:prstGeom prst="rect">
            <a:avLst/>
          </a:prstGeom>
        </p:spPr>
      </p:pic>
      <p:sp>
        <p:nvSpPr>
          <p:cNvPr id="27" name="左中括弧 26">
            <a:extLst>
              <a:ext uri="{FF2B5EF4-FFF2-40B4-BE49-F238E27FC236}">
                <a16:creationId xmlns:a16="http://schemas.microsoft.com/office/drawing/2014/main" id="{189CF6CC-DE68-45EE-94E3-BAF1F1C5AB38}"/>
              </a:ext>
            </a:extLst>
          </p:cNvPr>
          <p:cNvSpPr/>
          <p:nvPr/>
        </p:nvSpPr>
        <p:spPr>
          <a:xfrm rot="5400000">
            <a:off x="6424991" y="497738"/>
            <a:ext cx="254188" cy="4685360"/>
          </a:xfrm>
          <a:prstGeom prst="lef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E5767BE-7713-4110-BCD9-78347F1EF75F}"/>
                  </a:ext>
                </a:extLst>
              </p:cNvPr>
              <p:cNvSpPr txBox="1"/>
              <p:nvPr/>
            </p:nvSpPr>
            <p:spPr>
              <a:xfrm>
                <a:off x="5419770" y="2285689"/>
                <a:ext cx="2264629" cy="349963"/>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Total capacity = </a:t>
                </a:r>
                <a14:m>
                  <m:oMath xmlns:m="http://schemas.openxmlformats.org/officeDocument/2006/math">
                    <m:r>
                      <a:rPr lang="en-US" altLang="zh-TW" b="0" i="1" smtClean="0">
                        <a:latin typeface="Cambria Math" panose="02040503050406030204" pitchFamily="18" charset="0"/>
                      </a:rPr>
                      <m:t>𝑁</m:t>
                    </m:r>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AE5767BE-7713-4110-BCD9-78347F1EF75F}"/>
                  </a:ext>
                </a:extLst>
              </p:cNvPr>
              <p:cNvSpPr txBox="1">
                <a:spLocks noRot="1" noChangeAspect="1" noMove="1" noResize="1" noEditPoints="1" noAdjustHandles="1" noChangeArrowheads="1" noChangeShapeType="1" noTextEdit="1"/>
              </p:cNvSpPr>
              <p:nvPr/>
            </p:nvSpPr>
            <p:spPr>
              <a:xfrm>
                <a:off x="5419770" y="2285689"/>
                <a:ext cx="2264629" cy="349963"/>
              </a:xfrm>
              <a:prstGeom prst="rect">
                <a:avLst/>
              </a:prstGeom>
              <a:blipFill>
                <a:blip r:embed="rId4"/>
                <a:stretch>
                  <a:fillRect t="-10526" b="-3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左中括弧 28">
                <a:extLst>
                  <a:ext uri="{FF2B5EF4-FFF2-40B4-BE49-F238E27FC236}">
                    <a16:creationId xmlns:a16="http://schemas.microsoft.com/office/drawing/2014/main" id="{27B9A4CA-E2E2-46FE-B504-35D1A7F6C589}"/>
                  </a:ext>
                </a:extLst>
              </p:cNvPr>
              <p:cNvSpPr/>
              <p:nvPr/>
            </p:nvSpPr>
            <p:spPr>
              <a:xfrm rot="16200000">
                <a:off x="4839123" y="3878581"/>
                <a:ext cx="239050" cy="1498485"/>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oMath>
                  </m:oMathPara>
                </a14:m>
                <a:endParaRPr lang="en-US" altLang="zh-TW" b="0" dirty="0"/>
              </a:p>
            </p:txBody>
          </p:sp>
        </mc:Choice>
        <mc:Fallback xmlns="">
          <p:sp>
            <p:nvSpPr>
              <p:cNvPr id="29" name="左中括弧 28">
                <a:extLst>
                  <a:ext uri="{FF2B5EF4-FFF2-40B4-BE49-F238E27FC236}">
                    <a16:creationId xmlns:a16="http://schemas.microsoft.com/office/drawing/2014/main" id="{27B9A4CA-E2E2-46FE-B504-35D1A7F6C589}"/>
                  </a:ext>
                </a:extLst>
              </p:cNvPr>
              <p:cNvSpPr>
                <a:spLocks noRot="1" noChangeAspect="1" noMove="1" noResize="1" noEditPoints="1" noAdjustHandles="1" noChangeArrowheads="1" noChangeShapeType="1" noTextEdit="1"/>
              </p:cNvSpPr>
              <p:nvPr/>
            </p:nvSpPr>
            <p:spPr>
              <a:xfrm rot="16200000">
                <a:off x="4839123" y="3878581"/>
                <a:ext cx="239050" cy="1498485"/>
              </a:xfrm>
              <a:prstGeom prst="leftBracket">
                <a:avLst/>
              </a:prstGeom>
              <a:blipFill>
                <a:blip r:embed="rId5"/>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F2A93E56-3264-463E-930E-88C2A064A043}"/>
              </a:ext>
            </a:extLst>
          </p:cNvPr>
          <p:cNvSpPr txBox="1"/>
          <p:nvPr/>
        </p:nvSpPr>
        <p:spPr>
          <a:xfrm>
            <a:off x="636051" y="4497840"/>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左中括弧 30">
                <a:extLst>
                  <a:ext uri="{FF2B5EF4-FFF2-40B4-BE49-F238E27FC236}">
                    <a16:creationId xmlns:a16="http://schemas.microsoft.com/office/drawing/2014/main" id="{450A87C1-7B81-48AF-AA1E-2D4D4F9E6DAD}"/>
                  </a:ext>
                </a:extLst>
              </p:cNvPr>
              <p:cNvSpPr/>
              <p:nvPr/>
            </p:nvSpPr>
            <p:spPr>
              <a:xfrm rot="16200000">
                <a:off x="4861663" y="4502628"/>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1" name="左中括弧 30">
                <a:extLst>
                  <a:ext uri="{FF2B5EF4-FFF2-40B4-BE49-F238E27FC236}">
                    <a16:creationId xmlns:a16="http://schemas.microsoft.com/office/drawing/2014/main" id="{450A87C1-7B81-48AF-AA1E-2D4D4F9E6DAD}"/>
                  </a:ext>
                </a:extLst>
              </p:cNvPr>
              <p:cNvSpPr>
                <a:spLocks noRot="1" noChangeAspect="1" noMove="1" noResize="1" noEditPoints="1" noAdjustHandles="1" noChangeArrowheads="1" noChangeShapeType="1" noTextEdit="1"/>
              </p:cNvSpPr>
              <p:nvPr/>
            </p:nvSpPr>
            <p:spPr>
              <a:xfrm rot="16200000">
                <a:off x="4861663" y="4502628"/>
                <a:ext cx="193970" cy="1498484"/>
              </a:xfrm>
              <a:prstGeom prst="leftBracket">
                <a:avLst/>
              </a:prstGeom>
              <a:blipFill>
                <a:blip r:embed="rId6"/>
                <a:stretch>
                  <a:fillRect t="-8824"/>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19609A3B-2A93-4B68-B0A6-17F06AB9EC8F}"/>
              </a:ext>
            </a:extLst>
          </p:cNvPr>
          <p:cNvSpPr txBox="1"/>
          <p:nvPr/>
        </p:nvSpPr>
        <p:spPr>
          <a:xfrm>
            <a:off x="636051" y="5144423"/>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&gt;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左中括弧 32">
                <a:extLst>
                  <a:ext uri="{FF2B5EF4-FFF2-40B4-BE49-F238E27FC236}">
                    <a16:creationId xmlns:a16="http://schemas.microsoft.com/office/drawing/2014/main" id="{CED91AA1-CFE6-4D75-9F8C-D13AE4ACAA7F}"/>
                  </a:ext>
                </a:extLst>
              </p:cNvPr>
              <p:cNvSpPr/>
              <p:nvPr/>
            </p:nvSpPr>
            <p:spPr>
              <a:xfrm rot="16200000">
                <a:off x="8047225" y="4508159"/>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1</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3" name="左中括弧 32">
                <a:extLst>
                  <a:ext uri="{FF2B5EF4-FFF2-40B4-BE49-F238E27FC236}">
                    <a16:creationId xmlns:a16="http://schemas.microsoft.com/office/drawing/2014/main" id="{CED91AA1-CFE6-4D75-9F8C-D13AE4ACAA7F}"/>
                  </a:ext>
                </a:extLst>
              </p:cNvPr>
              <p:cNvSpPr>
                <a:spLocks noRot="1" noChangeAspect="1" noMove="1" noResize="1" noEditPoints="1" noAdjustHandles="1" noChangeArrowheads="1" noChangeShapeType="1" noTextEdit="1"/>
              </p:cNvSpPr>
              <p:nvPr/>
            </p:nvSpPr>
            <p:spPr>
              <a:xfrm rot="16200000">
                <a:off x="8047225" y="4508159"/>
                <a:ext cx="182908" cy="1498484"/>
              </a:xfrm>
              <a:prstGeom prst="leftBracket">
                <a:avLst/>
              </a:prstGeom>
              <a:blipFill>
                <a:blip r:embed="rId7"/>
                <a:stretch>
                  <a:fillRect t="-6061"/>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C8966430-D461-41C0-A6BC-FEE820BFDC4C}"/>
              </a:ext>
            </a:extLst>
          </p:cNvPr>
          <p:cNvSpPr txBox="1"/>
          <p:nvPr/>
        </p:nvSpPr>
        <p:spPr>
          <a:xfrm>
            <a:off x="1257133" y="1568214"/>
            <a:ext cx="530915"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ON</a:t>
            </a:r>
            <a:endParaRPr lang="zh-TW" altLang="en-US" b="1"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2F3F0352-D474-4F10-AA4A-F764630D78C0}"/>
              </a:ext>
            </a:extLst>
          </p:cNvPr>
          <p:cNvSpPr txBox="1"/>
          <p:nvPr/>
        </p:nvSpPr>
        <p:spPr>
          <a:xfrm>
            <a:off x="1717518" y="1568214"/>
            <a:ext cx="646331"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OFF</a:t>
            </a:r>
            <a:endParaRPr lang="zh-TW" altLang="en-US" b="1"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60D47CB7-43AB-4E21-9F5B-7ADECFCCA9B4}"/>
              </a:ext>
            </a:extLst>
          </p:cNvPr>
          <p:cNvSpPr/>
          <p:nvPr/>
        </p:nvSpPr>
        <p:spPr>
          <a:xfrm>
            <a:off x="5765772"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p:cxnSp>
        <p:nvCxnSpPr>
          <p:cNvPr id="19" name="直線單箭頭接點 18">
            <a:extLst>
              <a:ext uri="{FF2B5EF4-FFF2-40B4-BE49-F238E27FC236}">
                <a16:creationId xmlns:a16="http://schemas.microsoft.com/office/drawing/2014/main" id="{60A52981-39A3-4D5D-AAC5-5A24E15BA172}"/>
              </a:ext>
            </a:extLst>
          </p:cNvPr>
          <p:cNvCxnSpPr>
            <a:cxnSpLocks/>
          </p:cNvCxnSpPr>
          <p:nvPr/>
        </p:nvCxnSpPr>
        <p:spPr>
          <a:xfrm rot="10800000">
            <a:off x="4958647" y="2132958"/>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文字方塊 19">
            <a:extLst>
              <a:ext uri="{FF2B5EF4-FFF2-40B4-BE49-F238E27FC236}">
                <a16:creationId xmlns:a16="http://schemas.microsoft.com/office/drawing/2014/main" id="{8F4861DD-D37B-478A-AE84-BBF8E4A2A04A}"/>
              </a:ext>
            </a:extLst>
          </p:cNvPr>
          <p:cNvSpPr txBox="1"/>
          <p:nvPr/>
        </p:nvSpPr>
        <p:spPr>
          <a:xfrm>
            <a:off x="4209405" y="3289096"/>
            <a:ext cx="1498485" cy="523220"/>
          </a:xfrm>
          <a:prstGeom prst="rect">
            <a:avLst/>
          </a:prstGeom>
          <a:noFill/>
        </p:spPr>
        <p:txBody>
          <a:bodyPr wrap="square" rtlCol="0">
            <a:spAutoFit/>
          </a:bodyPr>
          <a:lstStyle/>
          <a:p>
            <a:pPr algn="ctr"/>
            <a:r>
              <a:rPr lang="en-US" altLang="zh-TW" sz="1400" b="0" dirty="0">
                <a:latin typeface="Times New Roman" panose="02020603050405020304" pitchFamily="18" charset="0"/>
                <a:cs typeface="Times New Roman" panose="02020603050405020304" pitchFamily="18" charset="0"/>
              </a:rPr>
              <a:t>(impatient rate</a:t>
            </a:r>
            <a:r>
              <a:rPr lang="en-US" altLang="zh-TW" sz="1400" dirty="0">
                <a:latin typeface="Times New Roman" panose="02020603050405020304" pitchFamily="18" charset="0"/>
                <a:cs typeface="Times New Roman" panose="02020603050405020304" pitchFamily="18" charset="0"/>
              </a:rPr>
              <a:t>)</a:t>
            </a:r>
            <a:br>
              <a:rPr lang="en-US" altLang="zh-TW" sz="1400" dirty="0">
                <a:latin typeface="Times New Roman" panose="02020603050405020304" pitchFamily="18" charset="0"/>
                <a:cs typeface="Times New Roman" panose="02020603050405020304" pitchFamily="18" charset="0"/>
              </a:rPr>
            </a:br>
            <a:r>
              <a:rPr lang="en-US" altLang="zh-TW" sz="1400" dirty="0">
                <a:latin typeface="Times New Roman" panose="02020603050405020304" pitchFamily="18" charset="0"/>
                <a:cs typeface="Times New Roman" panose="02020603050405020304" pitchFamily="18" charset="0"/>
              </a:rPr>
              <a:t>(sc3, 4)</a:t>
            </a:r>
            <a:endParaRPr lang="zh-TW" altLang="en-US" sz="1400"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FC8B33D3-DB40-4A84-ACE9-0D6E4EC77576}"/>
              </a:ext>
            </a:extLst>
          </p:cNvPr>
          <p:cNvSpPr/>
          <p:nvPr/>
        </p:nvSpPr>
        <p:spPr>
          <a:xfrm>
            <a:off x="8989247"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CA3B4B02-ACDF-4CB5-B3BF-B723B2126796}"/>
                  </a:ext>
                </a:extLst>
              </p:cNvPr>
              <p:cNvSpPr txBox="1"/>
              <p:nvPr/>
            </p:nvSpPr>
            <p:spPr>
              <a:xfrm>
                <a:off x="7389438" y="3316512"/>
                <a:ext cx="1479618"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Max capacity = </a:t>
                </a:r>
                <a14:m>
                  <m:oMath xmlns:m="http://schemas.openxmlformats.org/officeDocument/2006/math">
                    <m:r>
                      <a:rPr lang="en-US" altLang="zh-TW" sz="1400" b="0" i="1" smtClean="0">
                        <a:latin typeface="Cambria Math" panose="02040503050406030204" pitchFamily="18" charset="0"/>
                        <a:cs typeface="Times New Roman" panose="02020603050405020304" pitchFamily="18" charset="0"/>
                      </a:rPr>
                      <m:t>𝑏</m:t>
                    </m:r>
                  </m:oMath>
                </a14:m>
                <a:endParaRPr lang="zh-TW" altLang="en-US" sz="1400" dirty="0">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CA3B4B02-ACDF-4CB5-B3BF-B723B2126796}"/>
                  </a:ext>
                </a:extLst>
              </p:cNvPr>
              <p:cNvSpPr txBox="1">
                <a:spLocks noRot="1" noChangeAspect="1" noMove="1" noResize="1" noEditPoints="1" noAdjustHandles="1" noChangeArrowheads="1" noChangeShapeType="1" noTextEdit="1"/>
              </p:cNvSpPr>
              <p:nvPr/>
            </p:nvSpPr>
            <p:spPr>
              <a:xfrm>
                <a:off x="7389438" y="3316512"/>
                <a:ext cx="1479618" cy="307777"/>
              </a:xfrm>
              <a:prstGeom prst="rect">
                <a:avLst/>
              </a:prstGeom>
              <a:blipFill>
                <a:blip r:embed="rId8"/>
                <a:stretch>
                  <a:fillRect t="-3922" b="-19608"/>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302AA45B-A24D-4065-84FB-314339FF7964}"/>
              </a:ext>
            </a:extLst>
          </p:cNvPr>
          <p:cNvSpPr txBox="1"/>
          <p:nvPr/>
        </p:nvSpPr>
        <p:spPr>
          <a:xfrm>
            <a:off x="636051" y="5791006"/>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Capacity of LP (sc2, 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左中括弧 23">
                <a:extLst>
                  <a:ext uri="{FF2B5EF4-FFF2-40B4-BE49-F238E27FC236}">
                    <a16:creationId xmlns:a16="http://schemas.microsoft.com/office/drawing/2014/main" id="{4978347B-855A-463D-B217-82AF8BB7E8D9}"/>
                  </a:ext>
                </a:extLst>
              </p:cNvPr>
              <p:cNvSpPr/>
              <p:nvPr/>
            </p:nvSpPr>
            <p:spPr>
              <a:xfrm rot="16200000">
                <a:off x="4861662" y="5226430"/>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r>
                  <a:rPr lang="en-US" altLang="zh-TW" b="0" dirty="0">
                    <a:latin typeface="Times New Roman" panose="02020603050405020304" pitchFamily="18" charset="0"/>
                    <a:cs typeface="Times New Roman" panose="02020603050405020304" pitchFamily="18" charset="0"/>
                  </a:rPr>
                  <a:t>Always </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p:txBody>
          </p:sp>
        </mc:Choice>
        <mc:Fallback xmlns="">
          <p:sp>
            <p:nvSpPr>
              <p:cNvPr id="24" name="左中括弧 23">
                <a:extLst>
                  <a:ext uri="{FF2B5EF4-FFF2-40B4-BE49-F238E27FC236}">
                    <a16:creationId xmlns:a16="http://schemas.microsoft.com/office/drawing/2014/main" id="{4978347B-855A-463D-B217-82AF8BB7E8D9}"/>
                  </a:ext>
                </a:extLst>
              </p:cNvPr>
              <p:cNvSpPr>
                <a:spLocks noRot="1" noChangeAspect="1" noMove="1" noResize="1" noEditPoints="1" noAdjustHandles="1" noChangeArrowheads="1" noChangeShapeType="1" noTextEdit="1"/>
              </p:cNvSpPr>
              <p:nvPr/>
            </p:nvSpPr>
            <p:spPr>
              <a:xfrm rot="16200000">
                <a:off x="4861662" y="5226430"/>
                <a:ext cx="193970" cy="1498484"/>
              </a:xfrm>
              <a:prstGeom prst="leftBracket">
                <a:avLst/>
              </a:prstGeom>
              <a:blipFill>
                <a:blip r:embed="rId9"/>
                <a:stretch>
                  <a:fillRect l="-3600" t="-68571" b="-657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左中括弧 34">
                <a:extLst>
                  <a:ext uri="{FF2B5EF4-FFF2-40B4-BE49-F238E27FC236}">
                    <a16:creationId xmlns:a16="http://schemas.microsoft.com/office/drawing/2014/main" id="{4D62F24B-5EAB-4E90-8E42-799EA3950397}"/>
                  </a:ext>
                </a:extLst>
              </p:cNvPr>
              <p:cNvSpPr/>
              <p:nvPr/>
            </p:nvSpPr>
            <p:spPr>
              <a:xfrm rot="16200000">
                <a:off x="8028360" y="3878581"/>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0</m:t>
                      </m:r>
                    </m:oMath>
                  </m:oMathPara>
                </a14:m>
                <a:endParaRPr lang="en-US" altLang="zh-TW" b="0" dirty="0"/>
              </a:p>
            </p:txBody>
          </p:sp>
        </mc:Choice>
        <mc:Fallback xmlns="">
          <p:sp>
            <p:nvSpPr>
              <p:cNvPr id="35" name="左中括弧 34">
                <a:extLst>
                  <a:ext uri="{FF2B5EF4-FFF2-40B4-BE49-F238E27FC236}">
                    <a16:creationId xmlns:a16="http://schemas.microsoft.com/office/drawing/2014/main" id="{4D62F24B-5EAB-4E90-8E42-799EA3950397}"/>
                  </a:ext>
                </a:extLst>
              </p:cNvPr>
              <p:cNvSpPr>
                <a:spLocks noRot="1" noChangeAspect="1" noMove="1" noResize="1" noEditPoints="1" noAdjustHandles="1" noChangeArrowheads="1" noChangeShapeType="1" noTextEdit="1"/>
              </p:cNvSpPr>
              <p:nvPr/>
            </p:nvSpPr>
            <p:spPr>
              <a:xfrm rot="16200000">
                <a:off x="8028360" y="3878581"/>
                <a:ext cx="182908" cy="1498484"/>
              </a:xfrm>
              <a:prstGeom prst="leftBracket">
                <a:avLst/>
              </a:prstGeom>
              <a:blipFill>
                <a:blip r:embed="rId10"/>
                <a:stretch>
                  <a:fillRect t="-60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左中括弧 35">
                <a:extLst>
                  <a:ext uri="{FF2B5EF4-FFF2-40B4-BE49-F238E27FC236}">
                    <a16:creationId xmlns:a16="http://schemas.microsoft.com/office/drawing/2014/main" id="{31456EAF-A791-45CA-BCE9-73F71BFD4943}"/>
                  </a:ext>
                </a:extLst>
              </p:cNvPr>
              <p:cNvSpPr/>
              <p:nvPr/>
            </p:nvSpPr>
            <p:spPr>
              <a:xfrm rot="16200000">
                <a:off x="8028360" y="5220898"/>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0~</m:t>
                      </m:r>
                      <m:r>
                        <a:rPr lang="en-US" altLang="zh-TW" b="0" i="1" smtClean="0">
                          <a:latin typeface="Cambria Math" panose="02040503050406030204" pitchFamily="18" charset="0"/>
                        </a:rPr>
                        <m:t>𝑏</m:t>
                      </m:r>
                    </m:oMath>
                  </m:oMathPara>
                </a14:m>
                <a:endParaRPr lang="en-US" altLang="zh-TW" b="0" dirty="0"/>
              </a:p>
            </p:txBody>
          </p:sp>
        </mc:Choice>
        <mc:Fallback xmlns="">
          <p:sp>
            <p:nvSpPr>
              <p:cNvPr id="36" name="左中括弧 35">
                <a:extLst>
                  <a:ext uri="{FF2B5EF4-FFF2-40B4-BE49-F238E27FC236}">
                    <a16:creationId xmlns:a16="http://schemas.microsoft.com/office/drawing/2014/main" id="{31456EAF-A791-45CA-BCE9-73F71BFD4943}"/>
                  </a:ext>
                </a:extLst>
              </p:cNvPr>
              <p:cNvSpPr>
                <a:spLocks noRot="1" noChangeAspect="1" noMove="1" noResize="1" noEditPoints="1" noAdjustHandles="1" noChangeArrowheads="1" noChangeShapeType="1" noTextEdit="1"/>
              </p:cNvSpPr>
              <p:nvPr/>
            </p:nvSpPr>
            <p:spPr>
              <a:xfrm rot="16200000">
                <a:off x="8028360" y="5220898"/>
                <a:ext cx="182908" cy="1498484"/>
              </a:xfrm>
              <a:prstGeom prst="leftBracket">
                <a:avLst/>
              </a:prstGeom>
              <a:blipFill>
                <a:blip r:embed="rId11"/>
                <a:stretch>
                  <a:fillRect t="-909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5396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6"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9</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sp>
        <p:nvSpPr>
          <p:cNvPr id="13" name="文字方塊 12">
            <a:extLst>
              <a:ext uri="{FF2B5EF4-FFF2-40B4-BE49-F238E27FC236}">
                <a16:creationId xmlns:a16="http://schemas.microsoft.com/office/drawing/2014/main" id="{C9B860DB-CBEA-423A-B82C-1DE6CC46161C}"/>
              </a:ext>
            </a:extLst>
          </p:cNvPr>
          <p:cNvSpPr txBox="1"/>
          <p:nvPr/>
        </p:nvSpPr>
        <p:spPr>
          <a:xfrm>
            <a:off x="850899" y="1382476"/>
            <a:ext cx="4792664"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single-class without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7" name="標題 1">
            <a:extLst>
              <a:ext uri="{FF2B5EF4-FFF2-40B4-BE49-F238E27FC236}">
                <a16:creationId xmlns:a16="http://schemas.microsoft.com/office/drawing/2014/main" id="{8B13B69F-DC3E-492B-888E-CDDD42785F77}"/>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1</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948195249"/>
      </p:ext>
    </p:extLst>
  </p:cSld>
  <p:clrMapOvr>
    <a:masterClrMapping/>
  </p:clrMapOvr>
</p:sld>
</file>

<file path=ppt/theme/theme1.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TM10001115[[fn=包裹]]</Template>
  <TotalTime>3229</TotalTime>
  <Words>5517</Words>
  <Application>Microsoft Office PowerPoint</Application>
  <PresentationFormat>寬螢幕</PresentationFormat>
  <Paragraphs>770</Paragraphs>
  <Slides>54</Slides>
  <Notes>52</Notes>
  <HiddenSlides>4</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54</vt:i4>
      </vt:variant>
    </vt:vector>
  </HeadingPairs>
  <TitlesOfParts>
    <vt:vector size="63" baseType="lpstr">
      <vt:lpstr>標楷體</vt:lpstr>
      <vt:lpstr>Arial</vt:lpstr>
      <vt:lpstr>Calibri</vt:lpstr>
      <vt:lpstr>Calibri Light</vt:lpstr>
      <vt:lpstr>Cambria Math</vt:lpstr>
      <vt:lpstr>Franklin Gothic Book</vt:lpstr>
      <vt:lpstr>Gill Sans MT</vt:lpstr>
      <vt:lpstr>Times New Roman</vt:lpstr>
      <vt:lpstr>包裹</vt:lpstr>
      <vt:lpstr>運用優先權與無耐性之區塊鏈交易模型研究 A Study on Blockchain Transaction Models with Priority and Impatience</vt:lpstr>
      <vt:lpstr>Outline</vt:lpstr>
      <vt:lpstr>Outline</vt:lpstr>
      <vt:lpstr>Motivation</vt:lpstr>
      <vt:lpstr>Motivation</vt:lpstr>
      <vt:lpstr>Outline</vt:lpstr>
      <vt:lpstr>System Model</vt:lpstr>
      <vt:lpstr>System Model</vt:lpstr>
      <vt:lpstr>System Model – Scenario 1</vt:lpstr>
      <vt:lpstr>System Model – Scenario 2</vt:lpstr>
      <vt:lpstr>System Model – Scenario 3</vt:lpstr>
      <vt:lpstr>System Model – Scenario 4</vt:lpstr>
      <vt:lpstr>Outline</vt:lpstr>
      <vt:lpstr>Analytical Model</vt:lpstr>
      <vt:lpstr>Analytical Model</vt:lpstr>
      <vt:lpstr>Analytical Model</vt:lpstr>
      <vt:lpstr>Analytical Model</vt:lpstr>
      <vt:lpstr>Analytical Model</vt:lpstr>
      <vt:lpstr>Analytical Model – State Balance Equations</vt:lpstr>
      <vt:lpstr>Analytical Model</vt:lpstr>
      <vt:lpstr>Analytical Model</vt:lpstr>
      <vt:lpstr>Analytical Model – State Balance Equations</vt:lpstr>
      <vt:lpstr>Analytical Model – Iterative Algorithm</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Outline</vt:lpstr>
      <vt:lpstr>Numerical Result</vt:lpstr>
      <vt:lpstr>Numerical Result  – scenario 1 vs scenario 3</vt:lpstr>
      <vt:lpstr>Numerical Result  – scenario 1 vs scenario 3</vt:lpstr>
      <vt:lpstr>Numerical Result  – scenario 1 vs scenario 3</vt:lpstr>
      <vt:lpstr>Numerical Result  – scenario 2 vs scenario 4</vt:lpstr>
      <vt:lpstr>Numerical Result  – scenario 2 vs scenario 4</vt:lpstr>
      <vt:lpstr>Numerical Result  – scenario 2 vs scenario 4</vt:lpstr>
      <vt:lpstr>Numerical Result  –scenario 4</vt:lpstr>
      <vt:lpstr>Numerical Result  –scenario 4</vt:lpstr>
      <vt:lpstr>Numerical Result  –scenario 4</vt:lpstr>
      <vt:lpstr>Numerical Result  - scenario 4</vt:lpstr>
      <vt:lpstr>Outline</vt:lpstr>
      <vt:lpstr>Conclusion</vt:lpstr>
      <vt:lpstr>Conclusion</vt:lpstr>
      <vt:lpstr>Future Work</vt:lpstr>
      <vt:lpstr>Thank you for listening</vt:lpstr>
      <vt:lpstr>Motivation</vt:lpstr>
      <vt:lpstr>Motivation</vt:lpstr>
      <vt:lpstr>Numerical Result - b vs. L_b</vt:lpstr>
      <vt:lpstr>Numerical Result - b vs. T_h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運用優先權與無耐性之區塊鏈交易模型研究 A Study on Blockchain Transaction Models with Priority and Impatience</dc:title>
  <dc:creator>怡翔 蔡</dc:creator>
  <cp:lastModifiedBy>怡翔 蔡</cp:lastModifiedBy>
  <cp:revision>139</cp:revision>
  <cp:lastPrinted>2025-06-24T04:58:13Z</cp:lastPrinted>
  <dcterms:created xsi:type="dcterms:W3CDTF">2025-06-17T05:44:59Z</dcterms:created>
  <dcterms:modified xsi:type="dcterms:W3CDTF">2025-06-30T06:15:58Z</dcterms:modified>
</cp:coreProperties>
</file>